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9.xml.rels" ContentType="application/vnd.openxmlformats-package.relationships+xml"/>
  <Override PartName="/ppt/slideMasters/_rels/slideMaster16.xml.rels" ContentType="application/vnd.openxmlformats-package.relationships+xml"/>
  <Override PartName="/ppt/slideMasters/_rels/slideMaster8.xml.rels" ContentType="application/vnd.openxmlformats-package.relationships+xml"/>
  <Override PartName="/ppt/slideMasters/_rels/slideMaster15.xml.rels" ContentType="application/vnd.openxmlformats-package.relationships+xml"/>
  <Override PartName="/ppt/slideMasters/_rels/slideMaster7.xml.rels" ContentType="application/vnd.openxmlformats-package.relationships+xml"/>
  <Override PartName="/ppt/slideMasters/_rels/slideMaster14.xml.rels" ContentType="application/vnd.openxmlformats-package.relationships+xml"/>
  <Override PartName="/ppt/slideMasters/_rels/slideMaster4.xml.rels" ContentType="application/vnd.openxmlformats-package.relationships+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15.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31.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36.xml" ContentType="application/vnd.openxmlformats-officedocument.presentationml.notesSlide+xml"/>
  <Override PartName="/ppt/notesSlides/notesSlide22.xml" ContentType="application/vnd.openxmlformats-officedocument.presentationml.notesSlide+xml"/>
  <Override PartName="/ppt/notesSlides/_rels/notesSlide38.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39.xml.rels" ContentType="application/vnd.openxmlformats-package.relationships+xml"/>
  <Override PartName="/ppt/notesSlides/_rels/notesSlide1.xml.rels" ContentType="application/vnd.openxmlformats-package.relationships+xml"/>
  <Override PartName="/ppt/notesSlides/_rels/notesSlide27.xml.rels" ContentType="application/vnd.openxmlformats-package.relationships+xml"/>
  <Override PartName="/ppt/notesSlides/_rels/notesSlide34.xml.rels" ContentType="application/vnd.openxmlformats-package.relationships+xml"/>
  <Override PartName="/ppt/notesSlides/_rels/notesSlide36.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32.xml.rels" ContentType="application/vnd.openxmlformats-package.relationships+xml"/>
  <Override PartName="/ppt/notesSlides/_rels/notesSlide37.xml.rels" ContentType="application/vnd.openxmlformats-package.relationships+xml"/>
  <Override PartName="/ppt/notesSlides/_rels/notesSlide22.xml.rels" ContentType="application/vnd.openxmlformats-package.relationships+xml"/>
  <Override PartName="/ppt/notesSlides/_rels/notesSlide33.xml.rels" ContentType="application/vnd.openxmlformats-package.relationships+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7.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36.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89.png" ContentType="image/png"/>
  <Override PartName="/ppt/media/image77.png" ContentType="image/png"/>
  <Override PartName="/ppt/media/image88.png" ContentType="image/png"/>
  <Override PartName="/ppt/media/image76.png" ContentType="image/png"/>
  <Override PartName="/ppt/media/image87.png" ContentType="image/png"/>
  <Override PartName="/ppt/media/image75.png" ContentType="image/png"/>
  <Override PartName="/ppt/media/image79.png" ContentType="image/png"/>
  <Override PartName="/ppt/media/image78.png" ContentType="image/png"/>
  <Override PartName="/ppt/media/image74.png" ContentType="image/png"/>
  <Override PartName="/ppt/media/image73.png" ContentType="image/png"/>
  <Override PartName="/ppt/media/image72.png" ContentType="image/png"/>
  <Override PartName="/ppt/media/image69.png" ContentType="image/png"/>
  <Override PartName="/ppt/media/image32.png" ContentType="image/png"/>
  <Override PartName="/ppt/media/image71.png" ContentType="image/png"/>
  <Override PartName="/ppt/media/image29.png" ContentType="image/png"/>
  <Override PartName="/ppt/media/image68.png" ContentType="image/png"/>
  <Override PartName="/ppt/media/image31.png" ContentType="image/png"/>
  <Override PartName="/ppt/media/image70.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28.png" ContentType="image/png"/>
  <Override PartName="/ppt/media/image93.png" ContentType="image/png"/>
  <Override PartName="/ppt/media/image91.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92.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82.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6.png" ContentType="image/png"/>
  <Override PartName="/ppt/media/image18.png" ContentType="image/png"/>
  <Override PartName="/ppt/media/image83.png" ContentType="image/png"/>
  <Override PartName="/ppt/slideLayouts/_rels/slideLayout69.xml.rels" ContentType="application/vnd.openxmlformats-package.relationships+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173.xml.rels" ContentType="application/vnd.openxmlformats-package.relationships+xml"/>
  <Override PartName="/ppt/slideLayouts/_rels/slideLayout81.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57.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8.xml.rels" ContentType="application/vnd.openxmlformats-package.relationships+xml"/>
  <Override PartName="/ppt/slideLayouts/_rels/slideLayout189.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56.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76.xml.rels" ContentType="application/vnd.openxmlformats-package.relationships+xml"/>
  <Override PartName="/ppt/slideLayouts/_rels/slideLayout1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79.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05.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75.xml.rels" ContentType="application/vnd.openxmlformats-package.relationships+xml"/>
  <Override PartName="/ppt/slideLayouts/_rels/slideLayout179.xml.rels" ContentType="application/vnd.openxmlformats-package.relationships+xml"/>
  <Override PartName="/ppt/slideLayouts/_rels/slideLayout130.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104.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1.xml.rels" ContentType="application/vnd.openxmlformats-package.relationships+xml"/>
  <Override PartName="/ppt/slideLayouts/_rels/slideLayout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181.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14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153.xml.rels" ContentType="application/vnd.openxmlformats-package.relationships+xml"/>
  <Override PartName="/ppt/slideLayouts/_rels/slideLayout168.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192.xml.rels" ContentType="application/vnd.openxmlformats-package.relationships+xml"/>
  <Override PartName="/ppt/slideLayouts/_rels/slideLayout8.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150.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131.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46.xml.rels" ContentType="application/vnd.openxmlformats-package.relationships+xml"/>
  <Override PartName="/ppt/slideLayouts/_rels/slideLayout42.xml.rels" ContentType="application/vnd.openxmlformats-package.relationships+xml"/>
  <Override PartName="/ppt/slideLayouts/_rels/slideLayout145.xml.rels" ContentType="application/vnd.openxmlformats-package.relationships+xml"/>
  <Override PartName="/ppt/slideLayouts/_rels/slideLayout41.xml.rels" ContentType="application/vnd.openxmlformats-package.relationships+xml"/>
  <Override PartName="/ppt/slideLayouts/_rels/slideLayout144.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18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188.xml.rels" ContentType="application/vnd.openxmlformats-package.relationships+xml"/>
  <Override PartName="/ppt/slideLayouts/_rels/slideLayout84.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50.xml" ContentType="application/vnd.openxmlformats-officedocument.presentationml.slideLayout+xml"/>
  <Override PartName="/ppt/slideLayouts/slideLayout155.xml" ContentType="application/vnd.openxmlformats-officedocument.presentationml.slideLayout+xml"/>
  <Override PartName="/ppt/slideLayouts/slideLayout142.xml" ContentType="application/vnd.openxmlformats-officedocument.presentationml.slideLayout+xml"/>
  <Override PartName="/ppt/slideLayouts/slideLayout51.xml" ContentType="application/vnd.openxmlformats-officedocument.presentationml.slideLayout+xml"/>
  <Override PartName="/ppt/slideLayouts/slideLayout156.xml" ContentType="application/vnd.openxmlformats-officedocument.presentationml.slideLayout+xml"/>
  <Override PartName="/ppt/slideLayouts/slideLayout143.xml" ContentType="application/vnd.openxmlformats-officedocument.presentationml.slideLayout+xml"/>
  <Override PartName="/ppt/slideLayouts/slideLayout52.xml" ContentType="application/vnd.openxmlformats-officedocument.presentationml.slideLayout+xml"/>
  <Override PartName="/ppt/slideLayouts/slideLayout157.xml" ContentType="application/vnd.openxmlformats-officedocument.presentationml.slideLayout+xml"/>
  <Override PartName="/ppt/slideLayouts/slideLayout144.xml" ContentType="application/vnd.openxmlformats-officedocument.presentationml.slideLayout+xml"/>
  <Override PartName="/ppt/slideLayouts/slideLayout162.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3.xml" ContentType="application/vnd.openxmlformats-officedocument.presentationml.slideLayout+xml"/>
  <Override PartName="/ppt/slideLayouts/slideLayout160.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66.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79.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65.xml" ContentType="application/vnd.openxmlformats-officedocument.presentationml.slideLayout+xml"/>
  <Override PartName="/ppt/slideLayouts/slideLayout189.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151.xml" ContentType="application/vnd.openxmlformats-officedocument.presentationml.slideLayout+xml"/>
  <Override PartName="/ppt/slideLayouts/slideLayout188.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55.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87.xml" ContentType="application/vnd.openxmlformats-officedocument.presentationml.slideLayout+xml"/>
  <Override PartName="/ppt/slideLayouts/slideLayout119.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notesMaster" Target="notesMasters/notesMaster1.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slide" Target="slides/slide37.xml"/><Relationship Id="rId56" Type="http://schemas.openxmlformats.org/officeDocument/2006/relationships/slide" Target="slides/slide38.xml"/><Relationship Id="rId57" Type="http://schemas.openxmlformats.org/officeDocument/2006/relationships/slide" Target="slides/slide39.xml"/><Relationship Id="rId58" Type="http://schemas.openxmlformats.org/officeDocument/2006/relationships/slide" Target="slides/slide40.xml"/><Relationship Id="rId59" Type="http://schemas.openxmlformats.org/officeDocument/2006/relationships/slide" Target="slides/slide41.xml"/><Relationship Id="rId60" Type="http://schemas.openxmlformats.org/officeDocument/2006/relationships/slide" Target="slides/slide42.xml"/><Relationship Id="rId61" Type="http://schemas.openxmlformats.org/officeDocument/2006/relationships/slide" Target="slides/slide43.xml"/><Relationship Id="rId62" Type="http://schemas.openxmlformats.org/officeDocument/2006/relationships/slide" Target="slides/slide44.xml"/><Relationship Id="rId63" Type="http://schemas.openxmlformats.org/officeDocument/2006/relationships/slide" Target="slides/slide45.xml"/><Relationship Id="rId64" Type="http://schemas.openxmlformats.org/officeDocument/2006/relationships/slide" Target="slides/slide46.xml"/><Relationship Id="rId65" Type="http://schemas.openxmlformats.org/officeDocument/2006/relationships/slide" Target="slides/slide47.xml"/><Relationship Id="rId66" Type="http://schemas.openxmlformats.org/officeDocument/2006/relationships/slide" Target="slides/slide48.xml"/><Relationship Id="rId67" Type="http://schemas.openxmlformats.org/officeDocument/2006/relationships/slide" Target="slides/slide49.xml"/><Relationship Id="rId68" Type="http://schemas.openxmlformats.org/officeDocument/2006/relationships/slide" Target="slides/slide50.xml"/><Relationship Id="rId69" Type="http://schemas.openxmlformats.org/officeDocument/2006/relationships/slide" Target="slides/slide51.xml"/><Relationship Id="rId70" Type="http://schemas.openxmlformats.org/officeDocument/2006/relationships/slide" Target="slides/slide52.xml"/><Relationship Id="rId71" Type="http://schemas.openxmlformats.org/officeDocument/2006/relationships/slide" Target="slides/slide53.xml"/>
</Relationships>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66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66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66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66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66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76E59D80-CCEB-4633-ABB1-0F4B3BDF51C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1" TargetMode="External"/><Relationship Id="rId2" Type="http://schemas.openxmlformats.org/officeDocument/2006/relationships/image" Target="../media/image92.png"/><Relationship Id="rId3" Type="http://schemas.openxmlformats.org/officeDocument/2006/relationships/slide" Target="../slides/slide31.xml"/><Relationship Id="rId4"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 Target="../slides/slide32.xml"/><Relationship Id="rId3"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hyperlink" Target="https://public.tableau.com/app/profile/josh.weyburne/viz/CookBook/VizCookbook" TargetMode="External"/><Relationship Id="rId2" Type="http://schemas.openxmlformats.org/officeDocument/2006/relationships/slide" Target="../slides/slide36.xml"/><Relationship Id="rId3"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hyperlink" Target="http://www.tableaureferenceguide.com/" TargetMode="External"/><Relationship Id="rId2" Type="http://schemas.openxmlformats.org/officeDocument/2006/relationships/slide" Target="../slides/slide37.xml"/><Relationship Id="rId3"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hyperlink" Target="https://interworks.com/blog/tspaulding/2013/08/07/understanding-layout-containers-tableau/" TargetMode="External"/><Relationship Id="rId2" Type="http://schemas.openxmlformats.org/officeDocument/2006/relationships/slide" Target="../slides/slide38.xml"/><Relationship Id="rId3"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hyperlink" Target="https://public.tableau.com/app/profile/bbc.audiences/viz/BBCAudiencesTableauStyleGuide/MoreInfo2" TargetMode="External"/><Relationship Id="rId2" Type="http://schemas.openxmlformats.org/officeDocument/2006/relationships/slide" Target="../slides/slide39.xml"/><Relationship Id="rId3"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www.linkedin.com/pulse/how-lie-visualization-stephen-redmond/"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685800" y="1143000"/>
            <a:ext cx="5481720" cy="3081600"/>
          </a:xfrm>
          <a:prstGeom prst="rect">
            <a:avLst/>
          </a:prstGeom>
        </p:spPr>
      </p:sp>
      <p:sp>
        <p:nvSpPr>
          <p:cNvPr id="853" name="PlaceHolder 2"/>
          <p:cNvSpPr>
            <a:spLocks noGrp="1"/>
          </p:cNvSpPr>
          <p:nvPr>
            <p:ph type="body"/>
          </p:nvPr>
        </p:nvSpPr>
        <p:spPr>
          <a:xfrm>
            <a:off x="685800" y="4400640"/>
            <a:ext cx="5481720" cy="3595680"/>
          </a:xfrm>
          <a:prstGeom prst="rect">
            <a:avLst/>
          </a:prstGeom>
        </p:spPr>
        <p:txBody>
          <a:bodyPr lIns="0" rIns="0" tIns="0" bIns="0">
            <a:noAutofit/>
          </a:bodyPr>
          <a:p>
            <a:pPr marL="216000" indent="-211680">
              <a:lnSpc>
                <a:spcPct val="100000"/>
              </a:lnSpc>
              <a:tabLst>
                <a:tab algn="l" pos="0"/>
              </a:tabLst>
            </a:pP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854" name="CustomShape 3"/>
          <p:cNvSpPr/>
          <p:nvPr/>
        </p:nvSpPr>
        <p:spPr>
          <a:xfrm>
            <a:off x="3884760" y="8685360"/>
            <a:ext cx="2967120" cy="4539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4C3EC4-CF43-4A93-97B1-829A7670AF9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sldImg"/>
          </p:nvPr>
        </p:nvSpPr>
        <p:spPr>
          <a:xfrm>
            <a:off x="380880" y="694800"/>
            <a:ext cx="6093360" cy="3426480"/>
          </a:xfrm>
          <a:prstGeom prst="rect">
            <a:avLst/>
          </a:prstGeom>
        </p:spPr>
      </p:sp>
      <p:sp>
        <p:nvSpPr>
          <p:cNvPr id="858" name="PlaceHolder 2"/>
          <p:cNvSpPr>
            <a:spLocks noGrp="1"/>
          </p:cNvSpPr>
          <p:nvPr>
            <p:ph type="body"/>
          </p:nvPr>
        </p:nvSpPr>
        <p:spPr>
          <a:xfrm>
            <a:off x="685800" y="4343400"/>
            <a:ext cx="5483880" cy="411228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Above it looks like Church Street beats Main Street on trespassing by a factor of four, but below when we scale them to the same scale it is clear that the amount of trespassing is much closer to being the same. It is also much clearer that thanks to traffic incidents there, Main Street has more violations in total, something the initial charts at a glance would not tell you. </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380880" y="694800"/>
            <a:ext cx="6093360" cy="3426480"/>
          </a:xfrm>
          <a:prstGeom prst="rect">
            <a:avLst/>
          </a:prstGeom>
        </p:spPr>
      </p:sp>
      <p:sp>
        <p:nvSpPr>
          <p:cNvPr id="860" name="PlaceHolder 2"/>
          <p:cNvSpPr>
            <a:spLocks noGrp="1"/>
          </p:cNvSpPr>
          <p:nvPr>
            <p:ph type="body"/>
          </p:nvPr>
        </p:nvSpPr>
        <p:spPr>
          <a:xfrm>
            <a:off x="685800" y="4343400"/>
            <a:ext cx="5483880" cy="411228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As you can see from the chart, the number of abortions provided by Planned Parenthood has essentially held steady, with marginal increases and a modest peak in 2009. It is true, however, that the organization now provides fewer cancer screenings and preventive services, though medical experts said that’s more likely due to changing health guidelines than the organization prioritizing abortions. </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380880" y="694800"/>
            <a:ext cx="6093360" cy="3426480"/>
          </a:xfrm>
          <a:prstGeom prst="rect">
            <a:avLst/>
          </a:prstGeom>
        </p:spPr>
      </p:sp>
      <p:sp>
        <p:nvSpPr>
          <p:cNvPr id="862" name="PlaceHolder 2"/>
          <p:cNvSpPr>
            <a:spLocks noGrp="1"/>
          </p:cNvSpPr>
          <p:nvPr>
            <p:ph type="body"/>
          </p:nvPr>
        </p:nvSpPr>
        <p:spPr>
          <a:xfrm>
            <a:off x="685800" y="4343400"/>
            <a:ext cx="5483880" cy="623124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The raw data tells a different story: the Democratic candidate, Hillary Clinton, actually received more votes than her Republican counterpart, which is impossible to tell from the map above without outside knowledge. Another issue with the map above is that it views things as black and white (or red and blue) and ignores the fact that some people in Blue counties voted Red and vice versa.</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This map is much more nuanced. It colors counties according to the proportion of the county that voted Republican or Democrat. Additionally, I abstracted each county as a circle and sized the circles by the total number of votes cast in that county. While a view like this is not perfect, it tells a clearer story than our absolutist map above.</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sldImg"/>
          </p:nvPr>
        </p:nvSpPr>
        <p:spPr>
          <a:xfrm>
            <a:off x="380880" y="694800"/>
            <a:ext cx="6093360" cy="3426480"/>
          </a:xfrm>
          <a:prstGeom prst="rect">
            <a:avLst/>
          </a:prstGeom>
        </p:spPr>
      </p:sp>
      <p:sp>
        <p:nvSpPr>
          <p:cNvPr id="864" name="PlaceHolder 2"/>
          <p:cNvSpPr>
            <a:spLocks noGrp="1"/>
          </p:cNvSpPr>
          <p:nvPr>
            <p:ph type="body"/>
          </p:nvPr>
        </p:nvSpPr>
        <p:spPr>
          <a:xfrm>
            <a:off x="685800" y="4343400"/>
            <a:ext cx="5483880" cy="411228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Causes: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State capacity is the ability of a government to accomplish policy goals, either generally or in reference to specific aims. A state that lacks capacity is defined as a fragile state or, in a more extreme case, a failed state.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Or previous exposure to SARS made them better prepared </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sldImg"/>
          </p:nvPr>
        </p:nvSpPr>
        <p:spPr>
          <a:xfrm>
            <a:off x="380880" y="694800"/>
            <a:ext cx="6091920" cy="3425040"/>
          </a:xfrm>
          <a:prstGeom prst="rect">
            <a:avLst/>
          </a:prstGeom>
        </p:spPr>
      </p:sp>
      <p:sp>
        <p:nvSpPr>
          <p:cNvPr id="866" name="PlaceHolder 2"/>
          <p:cNvSpPr>
            <a:spLocks noGrp="1"/>
          </p:cNvSpPr>
          <p:nvPr>
            <p:ph type="body"/>
          </p:nvPr>
        </p:nvSpPr>
        <p:spPr>
          <a:xfrm>
            <a:off x="73188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Most common job titles </a:t>
            </a:r>
            <a:endParaRPr b="0" lang="en-US" sz="2000" spc="-1" strike="noStrike">
              <a:latin typeface="Arial"/>
            </a:endParaRPr>
          </a:p>
          <a:p>
            <a:pPr marL="216000" indent="-212760">
              <a:lnSpc>
                <a:spcPct val="100000"/>
              </a:lnSpc>
              <a:tabLst>
                <a:tab algn="l" pos="0"/>
              </a:tabLst>
            </a:pPr>
            <a:endParaRPr b="0" lang="en-US" sz="2000" spc="-1" strike="noStrike">
              <a:latin typeface="Arial"/>
            </a:endParaRPr>
          </a:p>
          <a:p>
            <a:pPr marL="216000" indent="-212760">
              <a:lnSpc>
                <a:spcPct val="100000"/>
              </a:lnSpc>
              <a:tabLst>
                <a:tab algn="l" pos="0"/>
              </a:tabLst>
            </a:pPr>
            <a:r>
              <a:rPr b="0" lang="en-US" sz="2000" spc="-1" strike="noStrike" u="sng">
                <a:solidFill>
                  <a:srgbClr val="000000"/>
                </a:solidFill>
                <a:uFillTx/>
                <a:latin typeface="Arial"/>
                <a:hlinkClick r:id="rId1"/>
              </a:rPr>
              <a:t>https://campus.datacamp.com/courses/introduction-to-tableau/getting-started-with-tableau?ex=1</a:t>
            </a:r>
            <a:r>
              <a:rPr b="0" lang="en-US" sz="2000" spc="-1" strike="noStrike">
                <a:solidFill>
                  <a:srgbClr val="000000"/>
                </a:solidFill>
                <a:latin typeface="Arial"/>
              </a:rPr>
              <a:t> </a:t>
            </a:r>
            <a:endParaRPr b="0" lang="en-US" sz="2000" spc="-1" strike="noStrike">
              <a:latin typeface="Arial"/>
            </a:endParaRPr>
          </a:p>
        </p:txBody>
      </p:sp>
      <p:pic>
        <p:nvPicPr>
          <p:cNvPr id="867" name="" descr=""/>
          <p:cNvPicPr/>
          <p:nvPr/>
        </p:nvPicPr>
        <p:blipFill>
          <a:blip r:embed="rId2"/>
          <a:stretch/>
        </p:blipFill>
        <p:spPr>
          <a:xfrm>
            <a:off x="955800" y="1839600"/>
            <a:ext cx="3063960" cy="1997280"/>
          </a:xfrm>
          <a:prstGeom prst="rect">
            <a:avLst/>
          </a:prstGeom>
          <a:ln>
            <a:noFill/>
          </a:ln>
        </p:spPr>
      </p:pic>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380880" y="694800"/>
            <a:ext cx="6091920" cy="3425040"/>
          </a:xfrm>
          <a:prstGeom prst="rect">
            <a:avLst/>
          </a:prstGeom>
        </p:spPr>
      </p:sp>
      <p:sp>
        <p:nvSpPr>
          <p:cNvPr id="869" name="PlaceHolder 2"/>
          <p:cNvSpPr>
            <a:spLocks noGrp="1"/>
          </p:cNvSpPr>
          <p:nvPr>
            <p:ph type="body"/>
          </p:nvPr>
        </p:nvSpPr>
        <p:spPr>
          <a:xfrm>
            <a:off x="68580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https://www.slintel.com/tech/business-intelligence-bi/tableausoftware-vs-microsoftpowerbi</a:t>
            </a:r>
            <a:endParaRPr b="0" lang="en-US" sz="2000" spc="-1" strike="noStrike">
              <a:latin typeface="Arial"/>
            </a:endParaRPr>
          </a:p>
        </p:txBody>
      </p:sp>
      <p:pic>
        <p:nvPicPr>
          <p:cNvPr id="870" name="" descr=""/>
          <p:cNvPicPr/>
          <p:nvPr/>
        </p:nvPicPr>
        <p:blipFill>
          <a:blip r:embed="rId1"/>
          <a:stretch/>
        </p:blipFill>
        <p:spPr>
          <a:xfrm>
            <a:off x="1645920" y="1920240"/>
            <a:ext cx="2648160" cy="1966680"/>
          </a:xfrm>
          <a:prstGeom prst="rect">
            <a:avLst/>
          </a:prstGeom>
          <a:ln>
            <a:noFill/>
          </a:ln>
        </p:spPr>
      </p:pic>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sldImg"/>
          </p:nvPr>
        </p:nvSpPr>
        <p:spPr>
          <a:xfrm>
            <a:off x="380880" y="694800"/>
            <a:ext cx="6091920" cy="3425040"/>
          </a:xfrm>
          <a:prstGeom prst="rect">
            <a:avLst/>
          </a:prstGeom>
        </p:spPr>
      </p:sp>
      <p:sp>
        <p:nvSpPr>
          <p:cNvPr id="872" name="PlaceHolder 2"/>
          <p:cNvSpPr>
            <a:spLocks noGrp="1"/>
          </p:cNvSpPr>
          <p:nvPr>
            <p:ph type="body"/>
          </p:nvPr>
        </p:nvSpPr>
        <p:spPr>
          <a:xfrm>
            <a:off x="68580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Need to check if tableau pubic supports only these files </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sldImg"/>
          </p:nvPr>
        </p:nvSpPr>
        <p:spPr>
          <a:xfrm>
            <a:off x="380880" y="694800"/>
            <a:ext cx="6091920" cy="3425040"/>
          </a:xfrm>
          <a:prstGeom prst="rect">
            <a:avLst/>
          </a:prstGeom>
        </p:spPr>
      </p:sp>
      <p:sp>
        <p:nvSpPr>
          <p:cNvPr id="874" name="PlaceHolder 2"/>
          <p:cNvSpPr>
            <a:spLocks noGrp="1"/>
          </p:cNvSpPr>
          <p:nvPr>
            <p:ph type="body"/>
          </p:nvPr>
        </p:nvSpPr>
        <p:spPr>
          <a:xfrm>
            <a:off x="68580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https://public.tableau.com/app/profile/datacamp.introduction.to.tableau#!/</a:t>
            </a:r>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sldImg"/>
          </p:nvPr>
        </p:nvSpPr>
        <p:spPr>
          <a:xfrm>
            <a:off x="380880" y="694800"/>
            <a:ext cx="6092280" cy="3425400"/>
          </a:xfrm>
          <a:prstGeom prst="rect">
            <a:avLst/>
          </a:prstGeom>
        </p:spPr>
      </p:sp>
      <p:sp>
        <p:nvSpPr>
          <p:cNvPr id="876"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u="sng">
                <a:solidFill>
                  <a:srgbClr val="000000"/>
                </a:solidFill>
                <a:uFillTx/>
                <a:latin typeface="Arial"/>
                <a:hlinkClick r:id="rId1"/>
              </a:rPr>
              <a:t>https://public.tableau.com/app/profile/josh.weyburne/viz/CookBook/VizCookbook</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sldImg"/>
          </p:nvPr>
        </p:nvSpPr>
        <p:spPr>
          <a:xfrm>
            <a:off x="380880" y="694800"/>
            <a:ext cx="6092280" cy="3425400"/>
          </a:xfrm>
          <a:prstGeom prst="rect">
            <a:avLst/>
          </a:prstGeom>
        </p:spPr>
      </p:sp>
      <p:sp>
        <p:nvSpPr>
          <p:cNvPr id="878"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u="sng">
                <a:solidFill>
                  <a:srgbClr val="000000"/>
                </a:solidFill>
                <a:uFillTx/>
                <a:latin typeface="Arial"/>
                <a:hlinkClick r:id="rId1"/>
              </a:rPr>
              <a:t>http://www.tableaureferenceguide.com/</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380880" y="694800"/>
            <a:ext cx="6092280" cy="3425400"/>
          </a:xfrm>
          <a:prstGeom prst="rect">
            <a:avLst/>
          </a:prstGeom>
        </p:spPr>
      </p:sp>
      <p:sp>
        <p:nvSpPr>
          <p:cNvPr id="880"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Understanding Layout Containers in Tableau - InterWorks</a:t>
            </a:r>
            <a:endParaRPr b="0" lang="en-US" sz="2000" spc="-1" strike="noStrike">
              <a:latin typeface="Arial"/>
            </a:endParaRPr>
          </a:p>
          <a:p>
            <a:pPr marL="216000" indent="-213120">
              <a:lnSpc>
                <a:spcPct val="100000"/>
              </a:lnSpc>
              <a:tabLst>
                <a:tab algn="l" pos="0"/>
              </a:tabLst>
            </a:pPr>
            <a:r>
              <a:rPr b="0" lang="en-US" sz="2000" spc="-1" strike="noStrike" u="sng">
                <a:solidFill>
                  <a:srgbClr val="000000"/>
                </a:solidFill>
                <a:uFillTx/>
                <a:latin typeface="Arial"/>
                <a:hlinkClick r:id="rId1"/>
              </a:rPr>
              <a:t>https://interworks.com/blog/tspaulding/2013/08/07/understanding-layout-containers-tableau/</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PlaceHolder 1"/>
          <p:cNvSpPr>
            <a:spLocks noGrp="1"/>
          </p:cNvSpPr>
          <p:nvPr>
            <p:ph type="sldImg"/>
          </p:nvPr>
        </p:nvSpPr>
        <p:spPr>
          <a:xfrm>
            <a:off x="380880" y="694800"/>
            <a:ext cx="6092280" cy="3425400"/>
          </a:xfrm>
          <a:prstGeom prst="rect">
            <a:avLst/>
          </a:prstGeom>
        </p:spPr>
      </p:sp>
      <p:sp>
        <p:nvSpPr>
          <p:cNvPr id="882"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BBC Audiences Tableau Style Guide | Tableau Public</a:t>
            </a:r>
            <a:endParaRPr b="0" lang="en-US" sz="2000" spc="-1" strike="noStrike">
              <a:latin typeface="Arial"/>
            </a:endParaRPr>
          </a:p>
          <a:p>
            <a:pPr marL="216000" indent="-213120">
              <a:lnSpc>
                <a:spcPct val="100000"/>
              </a:lnSpc>
              <a:tabLst>
                <a:tab algn="l" pos="0"/>
              </a:tabLst>
            </a:pPr>
            <a:r>
              <a:rPr b="0" lang="en-US" sz="2000" spc="-1" strike="noStrike" u="sng">
                <a:solidFill>
                  <a:srgbClr val="000000"/>
                </a:solidFill>
                <a:uFillTx/>
                <a:latin typeface="Arial"/>
                <a:hlinkClick r:id="rId1"/>
              </a:rPr>
              <a:t>https://public.tableau.com/app/profile/bbc.audiences/viz/BBCAudiencesTableauStyleGuide/MoreInfo2</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380880" y="694800"/>
            <a:ext cx="6093360" cy="3426480"/>
          </a:xfrm>
          <a:prstGeom prst="rect">
            <a:avLst/>
          </a:prstGeom>
        </p:spPr>
      </p:sp>
      <p:sp>
        <p:nvSpPr>
          <p:cNvPr id="856" name="PlaceHolder 2"/>
          <p:cNvSpPr>
            <a:spLocks noGrp="1"/>
          </p:cNvSpPr>
          <p:nvPr>
            <p:ph type="body"/>
          </p:nvPr>
        </p:nvSpPr>
        <p:spPr>
          <a:xfrm>
            <a:off x="685800" y="4343400"/>
            <a:ext cx="5483880" cy="4112280"/>
          </a:xfrm>
          <a:prstGeom prst="rect">
            <a:avLst/>
          </a:prstGeom>
        </p:spPr>
        <p:txBody>
          <a:bodyPr lIns="0" rIns="0" tIns="0" bIns="0">
            <a:noAutofit/>
          </a:bodyPr>
          <a:p>
            <a:pPr marL="216000" indent="-214200">
              <a:lnSpc>
                <a:spcPct val="100000"/>
              </a:lnSpc>
              <a:tabLst>
                <a:tab algn="l" pos="0"/>
              </a:tabLst>
            </a:pPr>
            <a:r>
              <a:rPr b="0" lang="en-US" sz="2000" spc="-1" strike="noStrike" u="sng">
                <a:solidFill>
                  <a:srgbClr val="000000"/>
                </a:solidFill>
                <a:uFillTx/>
                <a:latin typeface="Arial"/>
                <a:hlinkClick r:id="rId1"/>
              </a:rPr>
              <a:t>https://www.linkedin.com/pulse/how-lie-visualization-stephen-redmond/</a:t>
            </a:r>
            <a:r>
              <a:rPr b="0" lang="en-US" sz="2000" spc="-1" strike="noStrike">
                <a:solidFill>
                  <a:srgbClr val="000000"/>
                </a:solidFill>
                <a:latin typeface="Arial"/>
              </a:rPr>
              <a:t> </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5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0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1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4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4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4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5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5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5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8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9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9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9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9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9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2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3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3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4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5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5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5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5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5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5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8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28960" cy="1068120"/>
          </a:xfrm>
          <a:prstGeom prst="rect">
            <a:avLst/>
          </a:prstGeom>
          <a:ln>
            <a:noFill/>
          </a:ln>
        </p:spPr>
      </p:pic>
      <p:pic>
        <p:nvPicPr>
          <p:cNvPr id="2" name="Picture 8" descr=""/>
          <p:cNvPicPr/>
          <p:nvPr/>
        </p:nvPicPr>
        <p:blipFill>
          <a:blip r:embed="rId3"/>
          <a:stretch/>
        </p:blipFill>
        <p:spPr>
          <a:xfrm>
            <a:off x="10986840" y="201960"/>
            <a:ext cx="1128960" cy="106812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71"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72" name="Picture 7" descr=""/>
          <p:cNvPicPr/>
          <p:nvPr/>
        </p:nvPicPr>
        <p:blipFill>
          <a:blip r:embed="rId2"/>
          <a:stretch/>
        </p:blipFill>
        <p:spPr>
          <a:xfrm>
            <a:off x="10986840" y="201960"/>
            <a:ext cx="1128960" cy="1068120"/>
          </a:xfrm>
          <a:prstGeom prst="rect">
            <a:avLst/>
          </a:prstGeom>
          <a:ln>
            <a:noFill/>
          </a:ln>
        </p:spPr>
      </p:pic>
      <p:pic>
        <p:nvPicPr>
          <p:cNvPr id="373" name="Picture 6" descr=""/>
          <p:cNvPicPr/>
          <p:nvPr/>
        </p:nvPicPr>
        <p:blipFill>
          <a:blip r:embed="rId3"/>
          <a:stretch/>
        </p:blipFill>
        <p:spPr>
          <a:xfrm>
            <a:off x="10986840" y="201960"/>
            <a:ext cx="1128960" cy="1068120"/>
          </a:xfrm>
          <a:prstGeom prst="rect">
            <a:avLst/>
          </a:prstGeom>
          <a:ln>
            <a:noFill/>
          </a:ln>
        </p:spPr>
      </p:pic>
      <p:sp>
        <p:nvSpPr>
          <p:cNvPr id="37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7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2"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13" name="Picture 7" descr=""/>
          <p:cNvPicPr/>
          <p:nvPr/>
        </p:nvPicPr>
        <p:blipFill>
          <a:blip r:embed="rId2"/>
          <a:stretch/>
        </p:blipFill>
        <p:spPr>
          <a:xfrm>
            <a:off x="10986840" y="201960"/>
            <a:ext cx="1128960" cy="1068120"/>
          </a:xfrm>
          <a:prstGeom prst="rect">
            <a:avLst/>
          </a:prstGeom>
          <a:ln>
            <a:noFill/>
          </a:ln>
        </p:spPr>
      </p:pic>
      <p:pic>
        <p:nvPicPr>
          <p:cNvPr id="414" name="Picture 6" descr=""/>
          <p:cNvPicPr/>
          <p:nvPr/>
        </p:nvPicPr>
        <p:blipFill>
          <a:blip r:embed="rId3"/>
          <a:stretch/>
        </p:blipFill>
        <p:spPr>
          <a:xfrm>
            <a:off x="10986840" y="201960"/>
            <a:ext cx="1128960" cy="1068120"/>
          </a:xfrm>
          <a:prstGeom prst="rect">
            <a:avLst/>
          </a:prstGeom>
          <a:ln>
            <a:noFill/>
          </a:ln>
        </p:spPr>
      </p:pic>
      <p:sp>
        <p:nvSpPr>
          <p:cNvPr id="415"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16"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17"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4"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5" name="Picture 7" descr=""/>
          <p:cNvPicPr/>
          <p:nvPr/>
        </p:nvPicPr>
        <p:blipFill>
          <a:blip r:embed="rId2"/>
          <a:stretch/>
        </p:blipFill>
        <p:spPr>
          <a:xfrm>
            <a:off x="10986840" y="201960"/>
            <a:ext cx="1128960" cy="1068120"/>
          </a:xfrm>
          <a:prstGeom prst="rect">
            <a:avLst/>
          </a:prstGeom>
          <a:ln>
            <a:noFill/>
          </a:ln>
        </p:spPr>
      </p:pic>
      <p:pic>
        <p:nvPicPr>
          <p:cNvPr id="456" name="Picture 6" descr=""/>
          <p:cNvPicPr/>
          <p:nvPr/>
        </p:nvPicPr>
        <p:blipFill>
          <a:blip r:embed="rId3"/>
          <a:stretch/>
        </p:blipFill>
        <p:spPr>
          <a:xfrm>
            <a:off x="10986840" y="201960"/>
            <a:ext cx="1128960" cy="1068120"/>
          </a:xfrm>
          <a:prstGeom prst="rect">
            <a:avLst/>
          </a:prstGeom>
          <a:ln>
            <a:noFill/>
          </a:ln>
        </p:spPr>
      </p:pic>
      <p:sp>
        <p:nvSpPr>
          <p:cNvPr id="45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95"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96" name="Picture 7" descr=""/>
          <p:cNvPicPr/>
          <p:nvPr/>
        </p:nvPicPr>
        <p:blipFill>
          <a:blip r:embed="rId2"/>
          <a:stretch/>
        </p:blipFill>
        <p:spPr>
          <a:xfrm>
            <a:off x="10986840" y="201960"/>
            <a:ext cx="1128960" cy="1068120"/>
          </a:xfrm>
          <a:prstGeom prst="rect">
            <a:avLst/>
          </a:prstGeom>
          <a:ln>
            <a:noFill/>
          </a:ln>
        </p:spPr>
      </p:pic>
      <p:pic>
        <p:nvPicPr>
          <p:cNvPr id="497" name="Picture 6" descr=""/>
          <p:cNvPicPr/>
          <p:nvPr/>
        </p:nvPicPr>
        <p:blipFill>
          <a:blip r:embed="rId3"/>
          <a:stretch/>
        </p:blipFill>
        <p:spPr>
          <a:xfrm>
            <a:off x="10986840" y="201960"/>
            <a:ext cx="1128960" cy="1068120"/>
          </a:xfrm>
          <a:prstGeom prst="rect">
            <a:avLst/>
          </a:prstGeom>
          <a:ln>
            <a:noFill/>
          </a:ln>
        </p:spPr>
      </p:pic>
      <p:sp>
        <p:nvSpPr>
          <p:cNvPr id="49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9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36"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37" name="Picture 7" descr=""/>
          <p:cNvPicPr/>
          <p:nvPr/>
        </p:nvPicPr>
        <p:blipFill>
          <a:blip r:embed="rId2"/>
          <a:stretch/>
        </p:blipFill>
        <p:spPr>
          <a:xfrm>
            <a:off x="10986840" y="201960"/>
            <a:ext cx="1128960" cy="1068120"/>
          </a:xfrm>
          <a:prstGeom prst="rect">
            <a:avLst/>
          </a:prstGeom>
          <a:ln>
            <a:noFill/>
          </a:ln>
        </p:spPr>
      </p:pic>
      <p:pic>
        <p:nvPicPr>
          <p:cNvPr id="538" name="Picture 6" descr=""/>
          <p:cNvPicPr/>
          <p:nvPr/>
        </p:nvPicPr>
        <p:blipFill>
          <a:blip r:embed="rId3"/>
          <a:stretch/>
        </p:blipFill>
        <p:spPr>
          <a:xfrm>
            <a:off x="10986840" y="201960"/>
            <a:ext cx="1128960" cy="1068120"/>
          </a:xfrm>
          <a:prstGeom prst="rect">
            <a:avLst/>
          </a:prstGeom>
          <a:ln>
            <a:noFill/>
          </a:ln>
        </p:spPr>
      </p:pic>
      <p:sp>
        <p:nvSpPr>
          <p:cNvPr id="53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4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77"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78" name="Picture 7" descr=""/>
          <p:cNvPicPr/>
          <p:nvPr/>
        </p:nvPicPr>
        <p:blipFill>
          <a:blip r:embed="rId2"/>
          <a:stretch/>
        </p:blipFill>
        <p:spPr>
          <a:xfrm>
            <a:off x="10986840" y="201960"/>
            <a:ext cx="1128960" cy="1068120"/>
          </a:xfrm>
          <a:prstGeom prst="rect">
            <a:avLst/>
          </a:prstGeom>
          <a:ln>
            <a:noFill/>
          </a:ln>
        </p:spPr>
      </p:pic>
      <p:pic>
        <p:nvPicPr>
          <p:cNvPr id="579" name="Picture 6" descr=""/>
          <p:cNvPicPr/>
          <p:nvPr/>
        </p:nvPicPr>
        <p:blipFill>
          <a:blip r:embed="rId3"/>
          <a:stretch/>
        </p:blipFill>
        <p:spPr>
          <a:xfrm>
            <a:off x="10986840" y="201960"/>
            <a:ext cx="1128960" cy="1068120"/>
          </a:xfrm>
          <a:prstGeom prst="rect">
            <a:avLst/>
          </a:prstGeom>
          <a:ln>
            <a:noFill/>
          </a:ln>
        </p:spPr>
      </p:pic>
      <p:sp>
        <p:nvSpPr>
          <p:cNvPr id="58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8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18"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19" name="Picture 7" descr=""/>
          <p:cNvPicPr/>
          <p:nvPr/>
        </p:nvPicPr>
        <p:blipFill>
          <a:blip r:embed="rId2"/>
          <a:stretch/>
        </p:blipFill>
        <p:spPr>
          <a:xfrm>
            <a:off x="10986840" y="201960"/>
            <a:ext cx="1128960" cy="1068120"/>
          </a:xfrm>
          <a:prstGeom prst="rect">
            <a:avLst/>
          </a:prstGeom>
          <a:ln>
            <a:noFill/>
          </a:ln>
        </p:spPr>
      </p:pic>
      <p:pic>
        <p:nvPicPr>
          <p:cNvPr id="620" name="Picture 6" descr=""/>
          <p:cNvPicPr/>
          <p:nvPr/>
        </p:nvPicPr>
        <p:blipFill>
          <a:blip r:embed="rId3"/>
          <a:stretch/>
        </p:blipFill>
        <p:spPr>
          <a:xfrm>
            <a:off x="10986840" y="201960"/>
            <a:ext cx="1128960" cy="1068120"/>
          </a:xfrm>
          <a:prstGeom prst="rect">
            <a:avLst/>
          </a:prstGeom>
          <a:ln>
            <a:noFill/>
          </a:ln>
        </p:spPr>
      </p:pic>
      <p:sp>
        <p:nvSpPr>
          <p:cNvPr id="62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2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28960" cy="1068120"/>
          </a:xfrm>
          <a:prstGeom prst="rect">
            <a:avLst/>
          </a:prstGeom>
          <a:ln>
            <a:noFill/>
          </a:ln>
        </p:spPr>
      </p:pic>
      <p:pic>
        <p:nvPicPr>
          <p:cNvPr id="43" name="Picture 6" descr=""/>
          <p:cNvPicPr/>
          <p:nvPr/>
        </p:nvPicPr>
        <p:blipFill>
          <a:blip r:embed="rId3"/>
          <a:stretch/>
        </p:blipFill>
        <p:spPr>
          <a:xfrm>
            <a:off x="10986840" y="201960"/>
            <a:ext cx="1128960" cy="106812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28960" cy="1068120"/>
          </a:xfrm>
          <a:prstGeom prst="rect">
            <a:avLst/>
          </a:prstGeom>
          <a:ln>
            <a:noFill/>
          </a:ln>
        </p:spPr>
      </p:pic>
      <p:pic>
        <p:nvPicPr>
          <p:cNvPr id="84" name="Picture 6" descr=""/>
          <p:cNvPicPr/>
          <p:nvPr/>
        </p:nvPicPr>
        <p:blipFill>
          <a:blip r:embed="rId3"/>
          <a:stretch/>
        </p:blipFill>
        <p:spPr>
          <a:xfrm>
            <a:off x="10986840" y="201960"/>
            <a:ext cx="1128960" cy="106812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2"/>
          <a:stretch/>
        </p:blipFill>
        <p:spPr>
          <a:xfrm>
            <a:off x="10986840" y="201960"/>
            <a:ext cx="1128960" cy="1068120"/>
          </a:xfrm>
          <a:prstGeom prst="rect">
            <a:avLst/>
          </a:prstGeom>
          <a:ln>
            <a:noFill/>
          </a:ln>
        </p:spPr>
      </p:pic>
      <p:pic>
        <p:nvPicPr>
          <p:cNvPr id="125" name="Picture 6" descr=""/>
          <p:cNvPicPr/>
          <p:nvPr/>
        </p:nvPicPr>
        <p:blipFill>
          <a:blip r:embed="rId3"/>
          <a:stretch/>
        </p:blipFill>
        <p:spPr>
          <a:xfrm>
            <a:off x="10986840" y="201960"/>
            <a:ext cx="1128960" cy="1068120"/>
          </a:xfrm>
          <a:prstGeom prst="rect">
            <a:avLst/>
          </a:prstGeom>
          <a:ln>
            <a:noFill/>
          </a:ln>
        </p:spPr>
      </p:pic>
      <p:sp>
        <p:nvSpPr>
          <p:cNvPr id="12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7"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8"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5"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6" name="Picture 7" descr=""/>
          <p:cNvPicPr/>
          <p:nvPr/>
        </p:nvPicPr>
        <p:blipFill>
          <a:blip r:embed="rId2"/>
          <a:stretch/>
        </p:blipFill>
        <p:spPr>
          <a:xfrm>
            <a:off x="10986840" y="201960"/>
            <a:ext cx="1128960" cy="1068120"/>
          </a:xfrm>
          <a:prstGeom prst="rect">
            <a:avLst/>
          </a:prstGeom>
          <a:ln>
            <a:noFill/>
          </a:ln>
        </p:spPr>
      </p:pic>
      <p:pic>
        <p:nvPicPr>
          <p:cNvPr id="167" name="Picture 6" descr=""/>
          <p:cNvPicPr/>
          <p:nvPr/>
        </p:nvPicPr>
        <p:blipFill>
          <a:blip r:embed="rId3"/>
          <a:stretch/>
        </p:blipFill>
        <p:spPr>
          <a:xfrm>
            <a:off x="10986840" y="201960"/>
            <a:ext cx="1128960" cy="1068120"/>
          </a:xfrm>
          <a:prstGeom prst="rect">
            <a:avLst/>
          </a:prstGeom>
          <a:ln>
            <a:noFill/>
          </a:ln>
        </p:spPr>
      </p:pic>
      <p:sp>
        <p:nvSpPr>
          <p:cNvPr id="16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6"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7" name="Picture 7" descr=""/>
          <p:cNvPicPr/>
          <p:nvPr/>
        </p:nvPicPr>
        <p:blipFill>
          <a:blip r:embed="rId2"/>
          <a:stretch/>
        </p:blipFill>
        <p:spPr>
          <a:xfrm>
            <a:off x="10986840" y="201960"/>
            <a:ext cx="1128960" cy="1068120"/>
          </a:xfrm>
          <a:prstGeom prst="rect">
            <a:avLst/>
          </a:prstGeom>
          <a:ln>
            <a:noFill/>
          </a:ln>
        </p:spPr>
      </p:pic>
      <p:pic>
        <p:nvPicPr>
          <p:cNvPr id="208" name="Picture 6" descr=""/>
          <p:cNvPicPr/>
          <p:nvPr/>
        </p:nvPicPr>
        <p:blipFill>
          <a:blip r:embed="rId3"/>
          <a:stretch/>
        </p:blipFill>
        <p:spPr>
          <a:xfrm>
            <a:off x="10986840" y="201960"/>
            <a:ext cx="1128960" cy="1068120"/>
          </a:xfrm>
          <a:prstGeom prst="rect">
            <a:avLst/>
          </a:prstGeom>
          <a:ln>
            <a:noFill/>
          </a:ln>
        </p:spPr>
      </p:pic>
      <p:sp>
        <p:nvSpPr>
          <p:cNvPr id="20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7"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48" name="Picture 7" descr=""/>
          <p:cNvPicPr/>
          <p:nvPr/>
        </p:nvPicPr>
        <p:blipFill>
          <a:blip r:embed="rId2"/>
          <a:stretch/>
        </p:blipFill>
        <p:spPr>
          <a:xfrm>
            <a:off x="10986840" y="201960"/>
            <a:ext cx="1128960" cy="1068120"/>
          </a:xfrm>
          <a:prstGeom prst="rect">
            <a:avLst/>
          </a:prstGeom>
          <a:ln>
            <a:noFill/>
          </a:ln>
        </p:spPr>
      </p:pic>
      <p:pic>
        <p:nvPicPr>
          <p:cNvPr id="249" name="Picture 6" descr=""/>
          <p:cNvPicPr/>
          <p:nvPr/>
        </p:nvPicPr>
        <p:blipFill>
          <a:blip r:embed="rId3"/>
          <a:stretch/>
        </p:blipFill>
        <p:spPr>
          <a:xfrm>
            <a:off x="10986840" y="201960"/>
            <a:ext cx="1128960" cy="1068120"/>
          </a:xfrm>
          <a:prstGeom prst="rect">
            <a:avLst/>
          </a:prstGeom>
          <a:ln>
            <a:noFill/>
          </a:ln>
        </p:spPr>
      </p:pic>
      <p:sp>
        <p:nvSpPr>
          <p:cNvPr id="250"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1"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2"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9"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90" name="Picture 7" descr=""/>
          <p:cNvPicPr/>
          <p:nvPr/>
        </p:nvPicPr>
        <p:blipFill>
          <a:blip r:embed="rId2"/>
          <a:stretch/>
        </p:blipFill>
        <p:spPr>
          <a:xfrm>
            <a:off x="10986840" y="201960"/>
            <a:ext cx="1128960" cy="1068120"/>
          </a:xfrm>
          <a:prstGeom prst="rect">
            <a:avLst/>
          </a:prstGeom>
          <a:ln>
            <a:noFill/>
          </a:ln>
        </p:spPr>
      </p:pic>
      <p:pic>
        <p:nvPicPr>
          <p:cNvPr id="291" name="Picture 6" descr=""/>
          <p:cNvPicPr/>
          <p:nvPr/>
        </p:nvPicPr>
        <p:blipFill>
          <a:blip r:embed="rId3"/>
          <a:stretch/>
        </p:blipFill>
        <p:spPr>
          <a:xfrm>
            <a:off x="10986840" y="201960"/>
            <a:ext cx="1128960" cy="1068120"/>
          </a:xfrm>
          <a:prstGeom prst="rect">
            <a:avLst/>
          </a:prstGeom>
          <a:ln>
            <a:noFill/>
          </a:ln>
        </p:spPr>
      </p:pic>
      <p:sp>
        <p:nvSpPr>
          <p:cNvPr id="29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30"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31" name="Picture 7" descr=""/>
          <p:cNvPicPr/>
          <p:nvPr/>
        </p:nvPicPr>
        <p:blipFill>
          <a:blip r:embed="rId2"/>
          <a:stretch/>
        </p:blipFill>
        <p:spPr>
          <a:xfrm>
            <a:off x="10986840" y="201960"/>
            <a:ext cx="1128960" cy="1068120"/>
          </a:xfrm>
          <a:prstGeom prst="rect">
            <a:avLst/>
          </a:prstGeom>
          <a:ln>
            <a:noFill/>
          </a:ln>
        </p:spPr>
      </p:pic>
      <p:pic>
        <p:nvPicPr>
          <p:cNvPr id="332" name="Picture 6" descr=""/>
          <p:cNvPicPr/>
          <p:nvPr/>
        </p:nvPicPr>
        <p:blipFill>
          <a:blip r:embed="rId3"/>
          <a:stretch/>
        </p:blipFill>
        <p:spPr>
          <a:xfrm>
            <a:off x="10986840" y="201960"/>
            <a:ext cx="1128960" cy="1068120"/>
          </a:xfrm>
          <a:prstGeom prst="rect">
            <a:avLst/>
          </a:prstGeom>
          <a:ln>
            <a:noFill/>
          </a:ln>
        </p:spPr>
      </p:pic>
      <p:sp>
        <p:nvSpPr>
          <p:cNvPr id="33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flowingdata.com/2017/02/09/how-to-spot-visualization-lies/" TargetMode="External"/><Relationship Id="rId2" Type="http://schemas.openxmlformats.org/officeDocument/2006/relationships/image" Target="../media/image38.png"/><Relationship Id="rId3"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hyperlink" Target="https://towardsdatascience.com/5-ways-data-visualizations-can-lie-46e54f41de37" TargetMode="External"/><Relationship Id="rId3"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hyperlink" Target="https://www.politifact.com/factchecks/2015/oct/01/jason-chaffetz/chart-shown-planned-parenthood-hearing-misleading-/" TargetMode="External"/><Relationship Id="rId2" Type="http://schemas.openxmlformats.org/officeDocument/2006/relationships/image" Target="../media/image44.png"/><Relationship Id="rId3" Type="http://schemas.openxmlformats.org/officeDocument/2006/relationships/slideLayout" Target="../slideLayouts/slideLayout6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hyperlink" Target="https://visualisingadvocacy.org/node/643.html" TargetMode="External"/><Relationship Id="rId2" Type="http://schemas.openxmlformats.org/officeDocument/2006/relationships/image" Target="../media/image46.png"/><Relationship Id="rId3"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76.xml"/>
</Relationships>
</file>

<file path=ppt/slides/_rels/slide21.xml.rels><?xml version="1.0" encoding="UTF-8"?>
<Relationships xmlns="http://schemas.openxmlformats.org/package/2006/relationships"><Relationship Id="rId1" Type="http://schemas.openxmlformats.org/officeDocument/2006/relationships/hyperlink" Target="https://www.tessellationtech.io/top-five-ways-mislead-data-visualization/" TargetMode="External"/><Relationship Id="rId2" Type="http://schemas.openxmlformats.org/officeDocument/2006/relationships/image" Target="../media/image51.png"/><Relationship Id="rId3" Type="http://schemas.openxmlformats.org/officeDocument/2006/relationships/slideLayout" Target="../slideLayouts/slideLayout76.xml"/>
</Relationships>
</file>

<file path=ppt/slides/_rels/slide2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hyperlink" Target="https://www.tessellationtech.io/top-five-ways-mislead-data-visualization/" TargetMode="External"/><Relationship Id="rId4" Type="http://schemas.openxmlformats.org/officeDocument/2006/relationships/slideLayout" Target="../slideLayouts/slideLayout76.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85.xml"/>
</Relationships>
</file>

<file path=ppt/slides/_rels/slide2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hyperlink" Target="https://medium.com/nightingale/bad-data-visualization-in-the-time-of-covid-19-5a9f8198ce3e" TargetMode="External"/><Relationship Id="rId4" Type="http://schemas.openxmlformats.org/officeDocument/2006/relationships/slideLayout" Target="../slideLayouts/slideLayout76.xml"/>
</Relationships>
</file>

<file path=ppt/slides/_rels/slide2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76.xml"/>
</Relationships>
</file>

<file path=ppt/slides/_rels/slide2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76.xml"/>
</Relationships>
</file>

<file path=ppt/slides/_rels/slide2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76.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slideLayout" Target="../slideLayouts/slideLayout97.xml"/>
</Relationships>
</file>

<file path=ppt/slides/_rels/slide2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hyperlink" Target="https://medium.com/nightingale/bad-data-visualization-in-the-time-of-covid-19-5a9f8198ce3e" TargetMode="External"/><Relationship Id="rId9" Type="http://schemas.openxmlformats.org/officeDocument/2006/relationships/slideLayout" Target="../slideLayouts/slideLayout97.xml"/>
</Relationships>
</file>

<file path=ppt/slides/_rels/slide3.xml.rels><?xml version="1.0" encoding="UTF-8"?>
<Relationships xmlns="http://schemas.openxmlformats.org/package/2006/relationships"><Relationship Id="rId1" Type="http://schemas.openxmlformats.org/officeDocument/2006/relationships/hyperlink" Target="https://www.youtube.com/watch?v=jbkSRLYSojo" TargetMode="External"/><Relationship Id="rId2" Type="http://schemas.openxmlformats.org/officeDocument/2006/relationships/slideLayout" Target="../slideLayouts/slideLayout14.xml"/>
</Relationships>
</file>

<file path=ppt/slides/_rels/slide30.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09.xml"/>
</Relationships>
</file>

<file path=ppt/slides/_rels/slide3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24.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45.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4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hyperlink" Target="https://public.tableau.com/views/VisualVocabulary/VisualVocabulary?%3AshowVizHome=no" TargetMode="External"/><Relationship Id="rId3" Type="http://schemas.openxmlformats.org/officeDocument/2006/relationships/slideLayout" Target="../slideLayouts/slideLayout145.xml"/>
</Relationships>
</file>

<file path=ppt/slides/_rels/slide3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hyperlink" Target="https://public.tableau.com/app/profile/josh.weyburne/viz/CookBook/VizCookbook" TargetMode="External"/><Relationship Id="rId3" Type="http://schemas.openxmlformats.org/officeDocument/2006/relationships/slideLayout" Target="../slideLayouts/slideLayout145.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45.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45.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45.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hyperlink" Target="https://campus.datacamp.com/courses/analyzing-data-in-tableau/preparing-for-analysis?ex=2" TargetMode="External"/><Relationship Id="rId2" Type="http://schemas.openxmlformats.org/officeDocument/2006/relationships/slideLayout" Target="../slideLayouts/slideLayout157.xml"/>
</Relationships>
</file>

<file path=ppt/slides/_rels/slide41.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6" TargetMode="External"/><Relationship Id="rId2" Type="http://schemas.openxmlformats.org/officeDocument/2006/relationships/slideLayout" Target="../slideLayouts/slideLayout157.xml"/>
</Relationships>
</file>

<file path=ppt/slides/_rels/slide42.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9" TargetMode="External"/><Relationship Id="rId2" Type="http://schemas.openxmlformats.org/officeDocument/2006/relationships/slideLayout" Target="../slideLayouts/slideLayout169.xml"/>
</Relationships>
</file>

<file path=ppt/slides/_rels/slide4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69.xml"/>
</Relationships>
</file>

<file path=ppt/slides/_rels/slide44.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69.xml"/>
</Relationships>
</file>

<file path=ppt/slides/_rels/slide45.xml.rels><?xml version="1.0" encoding="UTF-8"?>
<Relationships xmlns="http://schemas.openxmlformats.org/package/2006/relationships"><Relationship Id="rId1" Type="http://schemas.openxmlformats.org/officeDocument/2006/relationships/hyperlink" Target="https://campus.datacamp.com/courses/analyzing-data-in-tableau/preparing-for-analysis?ex=4" TargetMode="External"/><Relationship Id="rId2" Type="http://schemas.openxmlformats.org/officeDocument/2006/relationships/slideLayout" Target="../slideLayouts/slideLayout169.xml"/>
</Relationships>
</file>

<file path=ppt/slides/_rels/slide46.xml.rels><?xml version="1.0" encoding="UTF-8"?>
<Relationships xmlns="http://schemas.openxmlformats.org/package/2006/relationships"><Relationship Id="rId1" Type="http://schemas.openxmlformats.org/officeDocument/2006/relationships/hyperlink" Target="https://campus.datacamp.com/courses/analyzing-data-in-tableau/preparing-for-analysis?ex=7" TargetMode="External"/><Relationship Id="rId2" Type="http://schemas.openxmlformats.org/officeDocument/2006/relationships/slideLayout" Target="../slideLayouts/slideLayout169.xml"/>
</Relationships>
</file>

<file path=ppt/slides/_rels/slide47.xml.rels><?xml version="1.0" encoding="UTF-8"?>
<Relationships xmlns="http://schemas.openxmlformats.org/package/2006/relationships"><Relationship Id="rId1" Type="http://schemas.openxmlformats.org/officeDocument/2006/relationships/hyperlink" Target="https://campus.datacamp.com/courses/analyzing-data-in-tableau/preparing-for-analysis?ex=14" TargetMode="External"/><Relationship Id="rId2" Type="http://schemas.openxmlformats.org/officeDocument/2006/relationships/slideLayout" Target="../slideLayouts/slideLayout169.xml"/>
</Relationships>
</file>

<file path=ppt/slides/_rels/slide48.xml.rels><?xml version="1.0" encoding="UTF-8"?>
<Relationships xmlns="http://schemas.openxmlformats.org/package/2006/relationships"><Relationship Id="rId1" Type="http://schemas.openxmlformats.org/officeDocument/2006/relationships/hyperlink" Target="https://campus.datacamp.com/courses/analyzing-data-in-tableau/preparing-for-analysis?ex=16" TargetMode="External"/><Relationship Id="rId2" Type="http://schemas.openxmlformats.org/officeDocument/2006/relationships/slideLayout" Target="../slideLayouts/slideLayout169.xml"/>
</Relationships>
</file>

<file path=ppt/slides/_rels/slide49.xml.rels><?xml version="1.0" encoding="UTF-8"?>
<Relationships xmlns="http://schemas.openxmlformats.org/package/2006/relationships"><Relationship Id="rId1" Type="http://schemas.openxmlformats.org/officeDocument/2006/relationships/hyperlink" Target="https://campus.datacamp.com/courses/analyzing-data-in-tableau/preparing-for-analysis?ex=18" TargetMode="External"/><Relationship Id="rId2" Type="http://schemas.openxmlformats.org/officeDocument/2006/relationships/slideLayout" Target="../slideLayouts/slideLayout169.xml"/>
</Relationships>
</file>

<file path=ppt/slides/_rels/slide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0.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https://app.datacamp.com/learn/courses/case-study-analyzing-customer-churn-in-tableau" TargetMode="External"/><Relationship Id="rId2" Type="http://schemas.openxmlformats.org/officeDocument/2006/relationships/image" Target="../media/image89.png"/><Relationship Id="rId3" Type="http://schemas.openxmlformats.org/officeDocument/2006/relationships/slideLayout" Target="../slideLayouts/slideLayout169.xml"/>
</Relationships>
</file>

<file path=ppt/slides/_rels/slide51.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hyperlink" Target="https://www.youtube.com/playlist?list=PL_t5OlLHbVGxFSiWXUsEQrDPvFd1Nhxiu" TargetMode="External"/><Relationship Id="rId3" Type="http://schemas.openxmlformats.org/officeDocument/2006/relationships/slideLayout" Target="../slideLayouts/slideLayout181.xml"/>
</Relationships>
</file>

<file path=ppt/slides/_rels/slide52.xml.rels><?xml version="1.0" encoding="UTF-8"?>
<Relationships xmlns="http://schemas.openxmlformats.org/package/2006/relationships"><Relationship Id="rId1" Type="http://schemas.openxmlformats.org/officeDocument/2006/relationships/hyperlink" Target="https://www.youtube.com/watch?v=uZlMNUPA26E" TargetMode="External"/><Relationship Id="rId2" Type="http://schemas.openxmlformats.org/officeDocument/2006/relationships/slideLayout" Target="../slideLayouts/slideLayout181.xml"/>
</Relationships>
</file>

<file path=ppt/slides/_rels/slide53.xml.rels><?xml version="1.0" encoding="UTF-8"?>
<Relationships xmlns="http://schemas.openxmlformats.org/package/2006/relationships"><Relationship Id="rId1" Type="http://schemas.openxmlformats.org/officeDocument/2006/relationships/hyperlink" Target="https://www.tableau.com/learn/learning-quiz" TargetMode="External"/><Relationship Id="rId2" Type="http://schemas.openxmlformats.org/officeDocument/2006/relationships/image" Target="../media/image91.png"/><Relationship Id="rId3" Type="http://schemas.openxmlformats.org/officeDocument/2006/relationships/slideLayout" Target="../slideLayouts/slideLayout181.xml"/>
</Relationships>
</file>

<file path=ppt/slides/_rels/slide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0.xml"/>
</Relationships>
</file>

<file path=ppt/slides/_rels/slide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0.xml"/>
</Relationships>
</file>

<file path=ppt/slides/_rels/slide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1202760" y="284040"/>
            <a:ext cx="9779400" cy="15040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666" name="CustomShape 2"/>
          <p:cNvSpPr/>
          <p:nvPr/>
        </p:nvSpPr>
        <p:spPr>
          <a:xfrm>
            <a:off x="1202760" y="2011680"/>
            <a:ext cx="9779400" cy="42015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7</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CustomShape 1"/>
          <p:cNvSpPr/>
          <p:nvPr/>
        </p:nvSpPr>
        <p:spPr>
          <a:xfrm>
            <a:off x="609480" y="273600"/>
            <a:ext cx="10969560" cy="1141920"/>
          </a:xfrm>
          <a:prstGeom prst="rect">
            <a:avLst/>
          </a:prstGeom>
          <a:noFill/>
          <a:ln>
            <a:noFill/>
          </a:ln>
        </p:spPr>
        <p:style>
          <a:lnRef idx="0"/>
          <a:fillRef idx="0"/>
          <a:effectRef idx="0"/>
          <a:fontRef idx="minor"/>
        </p:style>
      </p:sp>
      <p:sp>
        <p:nvSpPr>
          <p:cNvPr id="698" name="CustomShape 2"/>
          <p:cNvSpPr/>
          <p:nvPr/>
        </p:nvSpPr>
        <p:spPr>
          <a:xfrm>
            <a:off x="609480" y="1604520"/>
            <a:ext cx="5352120" cy="3975120"/>
          </a:xfrm>
          <a:prstGeom prst="rect">
            <a:avLst/>
          </a:prstGeom>
          <a:noFill/>
          <a:ln>
            <a:noFill/>
          </a:ln>
        </p:spPr>
        <p:style>
          <a:lnRef idx="0"/>
          <a:fillRef idx="0"/>
          <a:effectRef idx="0"/>
          <a:fontRef idx="minor"/>
        </p:style>
      </p:sp>
      <p:sp>
        <p:nvSpPr>
          <p:cNvPr id="699" name="CustomShape 3"/>
          <p:cNvSpPr/>
          <p:nvPr/>
        </p:nvSpPr>
        <p:spPr>
          <a:xfrm>
            <a:off x="6231960" y="1604520"/>
            <a:ext cx="5352120" cy="189468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700" name="CustomShape 4"/>
          <p:cNvSpPr/>
          <p:nvPr/>
        </p:nvSpPr>
        <p:spPr>
          <a:xfrm>
            <a:off x="6231960" y="3682080"/>
            <a:ext cx="5352120" cy="1894680"/>
          </a:xfrm>
          <a:prstGeom prst="rect">
            <a:avLst/>
          </a:prstGeom>
          <a:noFill/>
          <a:ln>
            <a:noFill/>
          </a:ln>
        </p:spPr>
        <p:style>
          <a:lnRef idx="0"/>
          <a:fillRef idx="0"/>
          <a:effectRef idx="0"/>
          <a:fontRef idx="minor"/>
        </p:style>
      </p:sp>
      <p:pic>
        <p:nvPicPr>
          <p:cNvPr id="701" name="" descr=""/>
          <p:cNvPicPr/>
          <p:nvPr/>
        </p:nvPicPr>
        <p:blipFill>
          <a:blip r:embed="rId2"/>
          <a:stretch/>
        </p:blipFill>
        <p:spPr>
          <a:xfrm>
            <a:off x="2179800" y="1553040"/>
            <a:ext cx="2207160" cy="39312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2" name="" descr=""/>
          <p:cNvPicPr/>
          <p:nvPr/>
        </p:nvPicPr>
        <p:blipFill>
          <a:blip r:embed="rId1"/>
          <a:stretch/>
        </p:blipFill>
        <p:spPr>
          <a:xfrm>
            <a:off x="609120" y="1947960"/>
            <a:ext cx="5352120" cy="3288240"/>
          </a:xfrm>
          <a:prstGeom prst="rect">
            <a:avLst/>
          </a:prstGeom>
          <a:ln>
            <a:noFill/>
          </a:ln>
        </p:spPr>
      </p:pic>
      <p:sp>
        <p:nvSpPr>
          <p:cNvPr id="703" name="CustomShape 1"/>
          <p:cNvSpPr/>
          <p:nvPr/>
        </p:nvSpPr>
        <p:spPr>
          <a:xfrm>
            <a:off x="609480" y="273600"/>
            <a:ext cx="10969560" cy="1141920"/>
          </a:xfrm>
          <a:prstGeom prst="rect">
            <a:avLst/>
          </a:prstGeom>
          <a:noFill/>
          <a:ln>
            <a:noFill/>
          </a:ln>
        </p:spPr>
        <p:style>
          <a:lnRef idx="0"/>
          <a:fillRef idx="0"/>
          <a:effectRef idx="0"/>
          <a:fontRef idx="minor"/>
        </p:style>
      </p:sp>
      <p:sp>
        <p:nvSpPr>
          <p:cNvPr id="704" name="CustomShape 2"/>
          <p:cNvSpPr/>
          <p:nvPr/>
        </p:nvSpPr>
        <p:spPr>
          <a:xfrm>
            <a:off x="6231960" y="1604520"/>
            <a:ext cx="5352120" cy="189468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705" name="CustomShape 3"/>
          <p:cNvSpPr/>
          <p:nvPr/>
        </p:nvSpPr>
        <p:spPr>
          <a:xfrm>
            <a:off x="6231960" y="3682080"/>
            <a:ext cx="5352120" cy="1894680"/>
          </a:xfrm>
          <a:prstGeom prst="rect">
            <a:avLst/>
          </a:prstGeom>
          <a:noFill/>
          <a:ln>
            <a:noFill/>
          </a:ln>
        </p:spPr>
        <p:style>
          <a:lnRef idx="0"/>
          <a:fillRef idx="0"/>
          <a:effectRef idx="0"/>
          <a:fontRef idx="minor"/>
        </p:style>
        <p:txBody>
          <a:bodyPr lIns="0" rIns="0" tIns="0" bIns="0">
            <a:normAutofit fontScale="45000"/>
          </a:bodyPr>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It’s easy to cherrypick dates and timeframes to fit a specific narrative. So consider history, what usually happens, and proper baselines to compare against.</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6" name="" descr=""/>
          <p:cNvPicPr/>
          <p:nvPr/>
        </p:nvPicPr>
        <p:blipFill>
          <a:blip r:embed="rId1"/>
          <a:stretch/>
        </p:blipFill>
        <p:spPr>
          <a:xfrm>
            <a:off x="182880" y="2011680"/>
            <a:ext cx="11244960" cy="4478400"/>
          </a:xfrm>
          <a:prstGeom prst="rect">
            <a:avLst/>
          </a:prstGeom>
          <a:ln>
            <a:noFill/>
          </a:ln>
        </p:spPr>
      </p:pic>
      <p:sp>
        <p:nvSpPr>
          <p:cNvPr id="707" name="CustomShape 1"/>
          <p:cNvSpPr/>
          <p:nvPr/>
        </p:nvSpPr>
        <p:spPr>
          <a:xfrm>
            <a:off x="609480" y="273600"/>
            <a:ext cx="10969560" cy="1141920"/>
          </a:xfrm>
          <a:prstGeom prst="rect">
            <a:avLst/>
          </a:prstGeom>
          <a:noFill/>
          <a:ln>
            <a:noFill/>
          </a:ln>
        </p:spPr>
        <p:style>
          <a:lnRef idx="0"/>
          <a:fillRef idx="0"/>
          <a:effectRef idx="0"/>
          <a:fontRef idx="minor"/>
        </p:style>
      </p:sp>
      <p:sp>
        <p:nvSpPr>
          <p:cNvPr id="708" name="CustomShape 2"/>
          <p:cNvSpPr/>
          <p:nvPr/>
        </p:nvSpPr>
        <p:spPr>
          <a:xfrm>
            <a:off x="6231960" y="1604520"/>
            <a:ext cx="5352120" cy="1894680"/>
          </a:xfrm>
          <a:prstGeom prst="rect">
            <a:avLst/>
          </a:prstGeom>
          <a:noFill/>
          <a:ln>
            <a:noFill/>
          </a:ln>
        </p:spPr>
        <p:style>
          <a:lnRef idx="0"/>
          <a:fillRef idx="0"/>
          <a:effectRef idx="0"/>
          <a:fontRef idx="minor"/>
        </p:style>
      </p:sp>
      <p:sp>
        <p:nvSpPr>
          <p:cNvPr id="709" name="CustomShape 3"/>
          <p:cNvSpPr/>
          <p:nvPr/>
        </p:nvSpPr>
        <p:spPr>
          <a:xfrm>
            <a:off x="6231960" y="3682080"/>
            <a:ext cx="5352120" cy="1894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Corrected graph</a:t>
            </a:r>
            <a:endParaRPr b="0" lang="en-US" sz="4400" spc="-1" strike="noStrike">
              <a:latin typeface="Arial"/>
            </a:endParaRPr>
          </a:p>
        </p:txBody>
      </p:sp>
      <p:sp>
        <p:nvSpPr>
          <p:cNvPr id="711" name="CustomShape 2"/>
          <p:cNvSpPr/>
          <p:nvPr/>
        </p:nvSpPr>
        <p:spPr>
          <a:xfrm>
            <a:off x="609480" y="1604520"/>
            <a:ext cx="5352120" cy="3975120"/>
          </a:xfrm>
          <a:prstGeom prst="rect">
            <a:avLst/>
          </a:prstGeom>
          <a:noFill/>
          <a:ln>
            <a:noFill/>
          </a:ln>
        </p:spPr>
        <p:style>
          <a:lnRef idx="0"/>
          <a:fillRef idx="0"/>
          <a:effectRef idx="0"/>
          <a:fontRef idx="minor"/>
        </p:style>
      </p:sp>
      <p:sp>
        <p:nvSpPr>
          <p:cNvPr id="712" name="CustomShape 3"/>
          <p:cNvSpPr/>
          <p:nvPr/>
        </p:nvSpPr>
        <p:spPr>
          <a:xfrm>
            <a:off x="6231960" y="1604520"/>
            <a:ext cx="5352120" cy="1894680"/>
          </a:xfrm>
          <a:prstGeom prst="rect">
            <a:avLst/>
          </a:prstGeom>
          <a:noFill/>
          <a:ln>
            <a:noFill/>
          </a:ln>
        </p:spPr>
        <p:style>
          <a:lnRef idx="0"/>
          <a:fillRef idx="0"/>
          <a:effectRef idx="0"/>
          <a:fontRef idx="minor"/>
        </p:style>
      </p:sp>
      <p:sp>
        <p:nvSpPr>
          <p:cNvPr id="713" name="CustomShape 4"/>
          <p:cNvSpPr/>
          <p:nvPr/>
        </p:nvSpPr>
        <p:spPr>
          <a:xfrm>
            <a:off x="6231960" y="3682080"/>
            <a:ext cx="5352120" cy="1894680"/>
          </a:xfrm>
          <a:prstGeom prst="rect">
            <a:avLst/>
          </a:prstGeom>
          <a:noFill/>
          <a:ln>
            <a:noFill/>
          </a:ln>
        </p:spPr>
        <p:style>
          <a:lnRef idx="0"/>
          <a:fillRef idx="0"/>
          <a:effectRef idx="0"/>
          <a:fontRef idx="minor"/>
        </p:style>
      </p:sp>
      <p:pic>
        <p:nvPicPr>
          <p:cNvPr id="714" name="" descr=""/>
          <p:cNvPicPr/>
          <p:nvPr/>
        </p:nvPicPr>
        <p:blipFill>
          <a:blip r:embed="rId1"/>
          <a:stretch/>
        </p:blipFill>
        <p:spPr>
          <a:xfrm>
            <a:off x="0" y="1509480"/>
            <a:ext cx="12189600" cy="3836880"/>
          </a:xfrm>
          <a:prstGeom prst="rect">
            <a:avLst/>
          </a:prstGeom>
          <a:ln>
            <a:noFill/>
          </a:ln>
        </p:spPr>
      </p:pic>
      <p:sp>
        <p:nvSpPr>
          <p:cNvPr id="715" name="CustomShape 5"/>
          <p:cNvSpPr/>
          <p:nvPr/>
        </p:nvSpPr>
        <p:spPr>
          <a:xfrm>
            <a:off x="822960" y="6217920"/>
            <a:ext cx="8455320" cy="34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https://towardsdatascience.com/5-ways-data-visualizations-can-lie-46e54f41de37</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CustomShape 1"/>
          <p:cNvSpPr/>
          <p:nvPr/>
        </p:nvSpPr>
        <p:spPr>
          <a:xfrm>
            <a:off x="609480" y="273600"/>
            <a:ext cx="10969560" cy="1141920"/>
          </a:xfrm>
          <a:prstGeom prst="rect">
            <a:avLst/>
          </a:prstGeom>
          <a:noFill/>
          <a:ln>
            <a:noFill/>
          </a:ln>
        </p:spPr>
        <p:style>
          <a:lnRef idx="0"/>
          <a:fillRef idx="0"/>
          <a:effectRef idx="0"/>
          <a:fontRef idx="minor"/>
        </p:style>
      </p:sp>
      <p:sp>
        <p:nvSpPr>
          <p:cNvPr id="717" name="CustomShape 2"/>
          <p:cNvSpPr/>
          <p:nvPr/>
        </p:nvSpPr>
        <p:spPr>
          <a:xfrm>
            <a:off x="609480" y="1604520"/>
            <a:ext cx="5352120" cy="3975120"/>
          </a:xfrm>
          <a:prstGeom prst="rect">
            <a:avLst/>
          </a:prstGeom>
          <a:noFill/>
          <a:ln>
            <a:noFill/>
          </a:ln>
        </p:spPr>
        <p:style>
          <a:lnRef idx="0"/>
          <a:fillRef idx="0"/>
          <a:effectRef idx="0"/>
          <a:fontRef idx="minor"/>
        </p:style>
      </p:sp>
      <p:sp>
        <p:nvSpPr>
          <p:cNvPr id="718" name="CustomShape 3"/>
          <p:cNvSpPr/>
          <p:nvPr/>
        </p:nvSpPr>
        <p:spPr>
          <a:xfrm>
            <a:off x="6231960" y="1604520"/>
            <a:ext cx="5352120" cy="1894680"/>
          </a:xfrm>
          <a:prstGeom prst="rect">
            <a:avLst/>
          </a:prstGeom>
          <a:noFill/>
          <a:ln>
            <a:noFill/>
          </a:ln>
        </p:spPr>
        <p:style>
          <a:lnRef idx="0"/>
          <a:fillRef idx="0"/>
          <a:effectRef idx="0"/>
          <a:fontRef idx="minor"/>
        </p:style>
      </p:sp>
      <p:sp>
        <p:nvSpPr>
          <p:cNvPr id="719" name="CustomShape 4"/>
          <p:cNvSpPr/>
          <p:nvPr/>
        </p:nvSpPr>
        <p:spPr>
          <a:xfrm>
            <a:off x="6231960" y="3682080"/>
            <a:ext cx="5352120" cy="1894680"/>
          </a:xfrm>
          <a:prstGeom prst="rect">
            <a:avLst/>
          </a:prstGeom>
          <a:noFill/>
          <a:ln>
            <a:noFill/>
          </a:ln>
        </p:spPr>
        <p:style>
          <a:lnRef idx="0"/>
          <a:fillRef idx="0"/>
          <a:effectRef idx="0"/>
          <a:fontRef idx="minor"/>
        </p:style>
      </p:sp>
      <p:pic>
        <p:nvPicPr>
          <p:cNvPr id="720" name="" descr=""/>
          <p:cNvPicPr/>
          <p:nvPr/>
        </p:nvPicPr>
        <p:blipFill>
          <a:blip r:embed="rId1"/>
          <a:stretch/>
        </p:blipFill>
        <p:spPr>
          <a:xfrm>
            <a:off x="2651760" y="273600"/>
            <a:ext cx="6827040" cy="2512080"/>
          </a:xfrm>
          <a:prstGeom prst="rect">
            <a:avLst/>
          </a:prstGeom>
          <a:ln>
            <a:noFill/>
          </a:ln>
        </p:spPr>
      </p:pic>
      <p:pic>
        <p:nvPicPr>
          <p:cNvPr id="721" name="" descr=""/>
          <p:cNvPicPr/>
          <p:nvPr/>
        </p:nvPicPr>
        <p:blipFill>
          <a:blip r:embed="rId2"/>
          <a:stretch/>
        </p:blipFill>
        <p:spPr>
          <a:xfrm>
            <a:off x="3657600" y="3158280"/>
            <a:ext cx="5667120" cy="33318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Dual axis</a:t>
            </a:r>
            <a:endParaRPr b="0" lang="en-US" sz="4400" spc="-1" strike="noStrike">
              <a:latin typeface="Arial"/>
            </a:endParaRPr>
          </a:p>
        </p:txBody>
      </p:sp>
      <p:sp>
        <p:nvSpPr>
          <p:cNvPr id="723" name="CustomShape 2"/>
          <p:cNvSpPr/>
          <p:nvPr/>
        </p:nvSpPr>
        <p:spPr>
          <a:xfrm>
            <a:off x="609480" y="1604520"/>
            <a:ext cx="5352120" cy="3975120"/>
          </a:xfrm>
          <a:prstGeom prst="rect">
            <a:avLst/>
          </a:prstGeom>
          <a:noFill/>
          <a:ln>
            <a:noFill/>
          </a:ln>
        </p:spPr>
        <p:style>
          <a:lnRef idx="0"/>
          <a:fillRef idx="0"/>
          <a:effectRef idx="0"/>
          <a:fontRef idx="minor"/>
        </p:style>
      </p:sp>
      <p:sp>
        <p:nvSpPr>
          <p:cNvPr id="724" name="CustomShape 3"/>
          <p:cNvSpPr/>
          <p:nvPr/>
        </p:nvSpPr>
        <p:spPr>
          <a:xfrm>
            <a:off x="6231960" y="1604520"/>
            <a:ext cx="5352120" cy="1894680"/>
          </a:xfrm>
          <a:prstGeom prst="rect">
            <a:avLst/>
          </a:prstGeom>
          <a:noFill/>
          <a:ln>
            <a:noFill/>
          </a:ln>
        </p:spPr>
        <p:style>
          <a:lnRef idx="0"/>
          <a:fillRef idx="0"/>
          <a:effectRef idx="0"/>
          <a:fontRef idx="minor"/>
        </p:style>
      </p:sp>
      <p:sp>
        <p:nvSpPr>
          <p:cNvPr id="725" name="CustomShape 4"/>
          <p:cNvSpPr/>
          <p:nvPr/>
        </p:nvSpPr>
        <p:spPr>
          <a:xfrm>
            <a:off x="6231960" y="3682080"/>
            <a:ext cx="5352120" cy="189468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https://www.politifact.com/factchecks/2015/oct/01/jason-chaffetz/chart-shown-planned-parenthood-hearing-misleading-/</a:t>
            </a:r>
            <a:r>
              <a:rPr b="0" lang="en-US" sz="3200" spc="-1" strike="noStrike">
                <a:solidFill>
                  <a:srgbClr val="6eac1c"/>
                </a:solidFill>
                <a:latin typeface="Arial"/>
                <a:ea typeface="DejaVu Sans"/>
              </a:rPr>
              <a:t> </a:t>
            </a:r>
            <a:endParaRPr b="0" lang="en-US" sz="3200" spc="-1" strike="noStrike">
              <a:latin typeface="Arial"/>
            </a:endParaRPr>
          </a:p>
        </p:txBody>
      </p:sp>
      <p:pic>
        <p:nvPicPr>
          <p:cNvPr id="726" name="" descr=""/>
          <p:cNvPicPr/>
          <p:nvPr/>
        </p:nvPicPr>
        <p:blipFill>
          <a:blip r:embed="rId2"/>
          <a:stretch/>
        </p:blipFill>
        <p:spPr>
          <a:xfrm>
            <a:off x="457200" y="1426320"/>
            <a:ext cx="7953120" cy="46065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u think?</a:t>
            </a:r>
            <a:endParaRPr b="0" lang="en-US" sz="4400" spc="-1" strike="noStrike">
              <a:latin typeface="Arial"/>
            </a:endParaRPr>
          </a:p>
        </p:txBody>
      </p:sp>
      <p:sp>
        <p:nvSpPr>
          <p:cNvPr id="728" name="CustomShape 2"/>
          <p:cNvSpPr/>
          <p:nvPr/>
        </p:nvSpPr>
        <p:spPr>
          <a:xfrm>
            <a:off x="609480" y="1604520"/>
            <a:ext cx="5352120" cy="3975120"/>
          </a:xfrm>
          <a:prstGeom prst="rect">
            <a:avLst/>
          </a:prstGeom>
          <a:noFill/>
          <a:ln>
            <a:noFill/>
          </a:ln>
        </p:spPr>
        <p:style>
          <a:lnRef idx="0"/>
          <a:fillRef idx="0"/>
          <a:effectRef idx="0"/>
          <a:fontRef idx="minor"/>
        </p:style>
      </p:sp>
      <p:sp>
        <p:nvSpPr>
          <p:cNvPr id="729" name="CustomShape 3"/>
          <p:cNvSpPr/>
          <p:nvPr/>
        </p:nvSpPr>
        <p:spPr>
          <a:xfrm>
            <a:off x="6231960" y="1604520"/>
            <a:ext cx="5352120" cy="1894680"/>
          </a:xfrm>
          <a:prstGeom prst="rect">
            <a:avLst/>
          </a:prstGeom>
          <a:noFill/>
          <a:ln>
            <a:noFill/>
          </a:ln>
        </p:spPr>
        <p:style>
          <a:lnRef idx="0"/>
          <a:fillRef idx="0"/>
          <a:effectRef idx="0"/>
          <a:fontRef idx="minor"/>
        </p:style>
      </p:sp>
      <p:sp>
        <p:nvSpPr>
          <p:cNvPr id="730" name="CustomShape 4"/>
          <p:cNvSpPr/>
          <p:nvPr/>
        </p:nvSpPr>
        <p:spPr>
          <a:xfrm>
            <a:off x="6231960" y="3682080"/>
            <a:ext cx="5352120" cy="1894680"/>
          </a:xfrm>
          <a:prstGeom prst="rect">
            <a:avLst/>
          </a:prstGeom>
          <a:noFill/>
          <a:ln>
            <a:noFill/>
          </a:ln>
        </p:spPr>
        <p:style>
          <a:lnRef idx="0"/>
          <a:fillRef idx="0"/>
          <a:effectRef idx="0"/>
          <a:fontRef idx="minor"/>
        </p:style>
      </p:sp>
      <p:pic>
        <p:nvPicPr>
          <p:cNvPr id="731" name="" descr=""/>
          <p:cNvPicPr/>
          <p:nvPr/>
        </p:nvPicPr>
        <p:blipFill>
          <a:blip r:embed="rId1"/>
          <a:stretch/>
        </p:blipFill>
        <p:spPr>
          <a:xfrm>
            <a:off x="2124360" y="2286000"/>
            <a:ext cx="7840440" cy="36907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And now?</a:t>
            </a:r>
            <a:endParaRPr b="0" lang="en-US" sz="4400" spc="-1" strike="noStrike">
              <a:latin typeface="Arial"/>
            </a:endParaRPr>
          </a:p>
        </p:txBody>
      </p:sp>
      <p:sp>
        <p:nvSpPr>
          <p:cNvPr id="733" name="CustomShape 2"/>
          <p:cNvSpPr/>
          <p:nvPr/>
        </p:nvSpPr>
        <p:spPr>
          <a:xfrm>
            <a:off x="609480" y="1604520"/>
            <a:ext cx="5352120" cy="3975120"/>
          </a:xfrm>
          <a:prstGeom prst="rect">
            <a:avLst/>
          </a:prstGeom>
          <a:noFill/>
          <a:ln>
            <a:noFill/>
          </a:ln>
        </p:spPr>
        <p:style>
          <a:lnRef idx="0"/>
          <a:fillRef idx="0"/>
          <a:effectRef idx="0"/>
          <a:fontRef idx="minor"/>
        </p:style>
      </p:sp>
      <p:sp>
        <p:nvSpPr>
          <p:cNvPr id="734" name="CustomShape 3"/>
          <p:cNvSpPr/>
          <p:nvPr/>
        </p:nvSpPr>
        <p:spPr>
          <a:xfrm>
            <a:off x="6231960" y="1604520"/>
            <a:ext cx="5352120" cy="189468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https://visualisingadvocacy.org/node/643.html</a:t>
            </a:r>
            <a:r>
              <a:rPr b="0" lang="en-US" sz="3200" spc="-1" strike="noStrike">
                <a:solidFill>
                  <a:srgbClr val="6eac1c"/>
                </a:solidFill>
                <a:latin typeface="Arial"/>
                <a:ea typeface="DejaVu Sans"/>
              </a:rPr>
              <a:t> </a:t>
            </a:r>
            <a:endParaRPr b="0" lang="en-US" sz="3200" spc="-1" strike="noStrike">
              <a:latin typeface="Arial"/>
            </a:endParaRPr>
          </a:p>
        </p:txBody>
      </p:sp>
      <p:sp>
        <p:nvSpPr>
          <p:cNvPr id="735" name="CustomShape 4"/>
          <p:cNvSpPr/>
          <p:nvPr/>
        </p:nvSpPr>
        <p:spPr>
          <a:xfrm>
            <a:off x="6231960" y="3682080"/>
            <a:ext cx="5352120" cy="1894680"/>
          </a:xfrm>
          <a:prstGeom prst="rect">
            <a:avLst/>
          </a:prstGeom>
          <a:noFill/>
          <a:ln>
            <a:noFill/>
          </a:ln>
        </p:spPr>
        <p:style>
          <a:lnRef idx="0"/>
          <a:fillRef idx="0"/>
          <a:effectRef idx="0"/>
          <a:fontRef idx="minor"/>
        </p:style>
      </p:sp>
      <p:pic>
        <p:nvPicPr>
          <p:cNvPr id="736" name="" descr=""/>
          <p:cNvPicPr/>
          <p:nvPr/>
        </p:nvPicPr>
        <p:blipFill>
          <a:blip r:embed="rId2"/>
          <a:stretch/>
        </p:blipFill>
        <p:spPr>
          <a:xfrm>
            <a:off x="240480" y="1737360"/>
            <a:ext cx="6889680" cy="47678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Play more?</a:t>
            </a:r>
            <a:endParaRPr b="0" lang="en-US" sz="4400" spc="-1" strike="noStrike">
              <a:latin typeface="Arial"/>
            </a:endParaRPr>
          </a:p>
        </p:txBody>
      </p:sp>
      <p:sp>
        <p:nvSpPr>
          <p:cNvPr id="738" name="CustomShape 2"/>
          <p:cNvSpPr/>
          <p:nvPr/>
        </p:nvSpPr>
        <p:spPr>
          <a:xfrm>
            <a:off x="609480" y="1604520"/>
            <a:ext cx="5352120" cy="3975120"/>
          </a:xfrm>
          <a:prstGeom prst="rect">
            <a:avLst/>
          </a:prstGeom>
          <a:noFill/>
          <a:ln>
            <a:noFill/>
          </a:ln>
        </p:spPr>
        <p:style>
          <a:lnRef idx="0"/>
          <a:fillRef idx="0"/>
          <a:effectRef idx="0"/>
          <a:fontRef idx="minor"/>
        </p:style>
      </p:sp>
      <p:sp>
        <p:nvSpPr>
          <p:cNvPr id="739" name="CustomShape 3"/>
          <p:cNvSpPr/>
          <p:nvPr/>
        </p:nvSpPr>
        <p:spPr>
          <a:xfrm>
            <a:off x="6231960" y="1604520"/>
            <a:ext cx="5352120" cy="1894680"/>
          </a:xfrm>
          <a:prstGeom prst="rect">
            <a:avLst/>
          </a:prstGeom>
          <a:noFill/>
          <a:ln>
            <a:noFill/>
          </a:ln>
        </p:spPr>
        <p:style>
          <a:lnRef idx="0"/>
          <a:fillRef idx="0"/>
          <a:effectRef idx="0"/>
          <a:fontRef idx="minor"/>
        </p:style>
      </p:sp>
      <p:sp>
        <p:nvSpPr>
          <p:cNvPr id="740" name="CustomShape 4"/>
          <p:cNvSpPr/>
          <p:nvPr/>
        </p:nvSpPr>
        <p:spPr>
          <a:xfrm>
            <a:off x="6231960" y="3682080"/>
            <a:ext cx="5352120" cy="1894680"/>
          </a:xfrm>
          <a:prstGeom prst="rect">
            <a:avLst/>
          </a:prstGeom>
          <a:noFill/>
          <a:ln>
            <a:noFill/>
          </a:ln>
        </p:spPr>
        <p:style>
          <a:lnRef idx="0"/>
          <a:fillRef idx="0"/>
          <a:effectRef idx="0"/>
          <a:fontRef idx="minor"/>
        </p:style>
      </p:sp>
      <p:pic>
        <p:nvPicPr>
          <p:cNvPr id="741" name="" descr=""/>
          <p:cNvPicPr/>
          <p:nvPr/>
        </p:nvPicPr>
        <p:blipFill>
          <a:blip r:embed="rId1"/>
          <a:stretch/>
        </p:blipFill>
        <p:spPr>
          <a:xfrm>
            <a:off x="732960" y="1654920"/>
            <a:ext cx="6160680" cy="45608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2" name="" descr=""/>
          <p:cNvPicPr/>
          <p:nvPr/>
        </p:nvPicPr>
        <p:blipFill>
          <a:blip r:embed="rId1"/>
          <a:stretch/>
        </p:blipFill>
        <p:spPr>
          <a:xfrm>
            <a:off x="609120" y="2152800"/>
            <a:ext cx="5352120" cy="2878200"/>
          </a:xfrm>
          <a:prstGeom prst="rect">
            <a:avLst/>
          </a:prstGeom>
          <a:ln>
            <a:noFill/>
          </a:ln>
        </p:spPr>
      </p:pic>
      <p:sp>
        <p:nvSpPr>
          <p:cNvPr id="743"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Looks better?</a:t>
            </a:r>
            <a:endParaRPr b="0" lang="en-US" sz="4400" spc="-1" strike="noStrike">
              <a:latin typeface="Arial"/>
            </a:endParaRPr>
          </a:p>
        </p:txBody>
      </p:sp>
      <p:sp>
        <p:nvSpPr>
          <p:cNvPr id="744" name="CustomShape 2"/>
          <p:cNvSpPr/>
          <p:nvPr/>
        </p:nvSpPr>
        <p:spPr>
          <a:xfrm>
            <a:off x="6231960" y="1604520"/>
            <a:ext cx="5352120" cy="18946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Age</a:t>
            </a:r>
            <a:endParaRPr b="0" lang="en-US" sz="32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End point </a:t>
            </a:r>
            <a:endParaRPr b="0" lang="en-US" sz="3200" spc="-1" strike="noStrike">
              <a:latin typeface="Arial"/>
            </a:endParaRPr>
          </a:p>
        </p:txBody>
      </p:sp>
      <p:sp>
        <p:nvSpPr>
          <p:cNvPr id="745" name="CustomShape 3"/>
          <p:cNvSpPr/>
          <p:nvPr/>
        </p:nvSpPr>
        <p:spPr>
          <a:xfrm>
            <a:off x="6231960" y="3682080"/>
            <a:ext cx="5352120" cy="1894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CustomShape 1"/>
          <p:cNvSpPr/>
          <p:nvPr/>
        </p:nvSpPr>
        <p:spPr>
          <a:xfrm>
            <a:off x="1202760" y="284040"/>
            <a:ext cx="9779400" cy="15040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668" name="CustomShape 2"/>
          <p:cNvSpPr/>
          <p:nvPr/>
        </p:nvSpPr>
        <p:spPr>
          <a:xfrm>
            <a:off x="1202760" y="2011680"/>
            <a:ext cx="9779400" cy="42015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669" name="CustomShape 3"/>
          <p:cNvSpPr/>
          <p:nvPr/>
        </p:nvSpPr>
        <p:spPr>
          <a:xfrm>
            <a:off x="609480" y="273600"/>
            <a:ext cx="10968480" cy="1140840"/>
          </a:xfrm>
          <a:prstGeom prst="rect">
            <a:avLst/>
          </a:prstGeom>
          <a:noFill/>
          <a:ln>
            <a:noFill/>
          </a:ln>
        </p:spPr>
        <p:style>
          <a:lnRef idx="0"/>
          <a:fillRef idx="0"/>
          <a:effectRef idx="0"/>
          <a:fontRef idx="minor"/>
        </p:style>
      </p:sp>
      <p:sp>
        <p:nvSpPr>
          <p:cNvPr id="670" name="CustomShape 4"/>
          <p:cNvSpPr/>
          <p:nvPr/>
        </p:nvSpPr>
        <p:spPr>
          <a:xfrm>
            <a:off x="609480" y="1604520"/>
            <a:ext cx="10968480" cy="39733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a:lnSpc>
                <a:spcPct val="100000"/>
              </a:lnSpc>
              <a:spcBef>
                <a:spcPts val="1417"/>
              </a:spcBef>
            </a:pPr>
            <a:endParaRPr b="0" lang="en-US" sz="1800" spc="-1" strike="noStrike">
              <a:latin typeface="Arial"/>
            </a:endParaRPr>
          </a:p>
        </p:txBody>
      </p:sp>
      <p:sp>
        <p:nvSpPr>
          <p:cNvPr id="671" name="CustomShape 5"/>
          <p:cNvSpPr/>
          <p:nvPr/>
        </p:nvSpPr>
        <p:spPr>
          <a:xfrm>
            <a:off x="609480" y="273600"/>
            <a:ext cx="10970640" cy="1143000"/>
          </a:xfrm>
          <a:prstGeom prst="rect">
            <a:avLst/>
          </a:prstGeom>
          <a:noFill/>
          <a:ln>
            <a:noFill/>
          </a:ln>
        </p:spPr>
        <p:style>
          <a:lnRef idx="0"/>
          <a:fillRef idx="0"/>
          <a:effectRef idx="0"/>
          <a:fontRef idx="minor"/>
        </p:style>
      </p:sp>
      <p:sp>
        <p:nvSpPr>
          <p:cNvPr id="672" name="CustomShape 6"/>
          <p:cNvSpPr/>
          <p:nvPr/>
        </p:nvSpPr>
        <p:spPr>
          <a:xfrm>
            <a:off x="609480" y="1966320"/>
            <a:ext cx="10970640" cy="39754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Project </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Statistics recap </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Lies with visuals </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Exploring resources </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Creating visuals </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Breakout rooms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6" name="" descr=""/>
          <p:cNvPicPr/>
          <p:nvPr/>
        </p:nvPicPr>
        <p:blipFill>
          <a:blip r:embed="rId1"/>
          <a:stretch/>
        </p:blipFill>
        <p:spPr>
          <a:xfrm>
            <a:off x="609120" y="1645200"/>
            <a:ext cx="5352120" cy="3893760"/>
          </a:xfrm>
          <a:prstGeom prst="rect">
            <a:avLst/>
          </a:prstGeom>
          <a:ln>
            <a:noFill/>
          </a:ln>
        </p:spPr>
      </p:pic>
      <p:sp>
        <p:nvSpPr>
          <p:cNvPr id="747"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pic>
        <p:nvPicPr>
          <p:cNvPr id="748" name="" descr=""/>
          <p:cNvPicPr/>
          <p:nvPr/>
        </p:nvPicPr>
        <p:blipFill>
          <a:blip r:embed="rId2"/>
          <a:stretch/>
        </p:blipFill>
        <p:spPr>
          <a:xfrm>
            <a:off x="6231600" y="1672200"/>
            <a:ext cx="5352120" cy="38397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Solution </a:t>
            </a:r>
            <a:endParaRPr b="0" lang="en-US" sz="4400" spc="-1" strike="noStrike">
              <a:latin typeface="Arial"/>
            </a:endParaRPr>
          </a:p>
        </p:txBody>
      </p:sp>
      <p:sp>
        <p:nvSpPr>
          <p:cNvPr id="750" name="CustomShape 2"/>
          <p:cNvSpPr/>
          <p:nvPr/>
        </p:nvSpPr>
        <p:spPr>
          <a:xfrm>
            <a:off x="609480" y="1604520"/>
            <a:ext cx="5352120" cy="397512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https://www.tessellationtech.io/top-five-ways-mislead-data-visualization/</a:t>
            </a:r>
            <a:r>
              <a:rPr b="0" lang="en-US" sz="3200" spc="-1" strike="noStrike">
                <a:solidFill>
                  <a:srgbClr val="6eac1c"/>
                </a:solidFill>
                <a:latin typeface="Arial"/>
                <a:ea typeface="DejaVu Sans"/>
              </a:rPr>
              <a:t> </a:t>
            </a:r>
            <a:endParaRPr b="0" lang="en-US" sz="3200" spc="-1" strike="noStrike">
              <a:latin typeface="Arial"/>
            </a:endParaRPr>
          </a:p>
        </p:txBody>
      </p:sp>
      <p:sp>
        <p:nvSpPr>
          <p:cNvPr id="751" name="CustomShape 3"/>
          <p:cNvSpPr/>
          <p:nvPr/>
        </p:nvSpPr>
        <p:spPr>
          <a:xfrm>
            <a:off x="6231960" y="1604520"/>
            <a:ext cx="5352120" cy="3975120"/>
          </a:xfrm>
          <a:prstGeom prst="rect">
            <a:avLst/>
          </a:prstGeom>
          <a:noFill/>
          <a:ln>
            <a:noFill/>
          </a:ln>
        </p:spPr>
        <p:style>
          <a:lnRef idx="0"/>
          <a:fillRef idx="0"/>
          <a:effectRef idx="0"/>
          <a:fontRef idx="minor"/>
        </p:style>
      </p:sp>
      <p:pic>
        <p:nvPicPr>
          <p:cNvPr id="752" name="" descr=""/>
          <p:cNvPicPr/>
          <p:nvPr/>
        </p:nvPicPr>
        <p:blipFill>
          <a:blip r:embed="rId2"/>
          <a:stretch/>
        </p:blipFill>
        <p:spPr>
          <a:xfrm>
            <a:off x="4576320" y="1645920"/>
            <a:ext cx="6760080" cy="45885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3" name="" descr=""/>
          <p:cNvPicPr/>
          <p:nvPr/>
        </p:nvPicPr>
        <p:blipFill>
          <a:blip r:embed="rId1"/>
          <a:stretch/>
        </p:blipFill>
        <p:spPr>
          <a:xfrm>
            <a:off x="609120" y="1695240"/>
            <a:ext cx="5352120" cy="3793680"/>
          </a:xfrm>
          <a:prstGeom prst="rect">
            <a:avLst/>
          </a:prstGeom>
          <a:ln>
            <a:noFill/>
          </a:ln>
        </p:spPr>
      </p:pic>
      <p:pic>
        <p:nvPicPr>
          <p:cNvPr id="754" name="" descr=""/>
          <p:cNvPicPr/>
          <p:nvPr/>
        </p:nvPicPr>
        <p:blipFill>
          <a:blip r:embed="rId2"/>
          <a:stretch/>
        </p:blipFill>
        <p:spPr>
          <a:xfrm>
            <a:off x="6231600" y="1726560"/>
            <a:ext cx="5352120" cy="3731040"/>
          </a:xfrm>
          <a:prstGeom prst="rect">
            <a:avLst/>
          </a:prstGeom>
          <a:ln>
            <a:noFill/>
          </a:ln>
        </p:spPr>
      </p:pic>
      <p:sp>
        <p:nvSpPr>
          <p:cNvPr id="755"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Which is better</a:t>
            </a:r>
            <a:endParaRPr b="0" lang="en-US" sz="4400" spc="-1" strike="noStrike">
              <a:latin typeface="Arial"/>
            </a:endParaRPr>
          </a:p>
        </p:txBody>
      </p:sp>
      <p:sp>
        <p:nvSpPr>
          <p:cNvPr id="756" name="CustomShape 2"/>
          <p:cNvSpPr/>
          <p:nvPr/>
        </p:nvSpPr>
        <p:spPr>
          <a:xfrm>
            <a:off x="1371600" y="6400800"/>
            <a:ext cx="7457400" cy="34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https://www.tessellationtech.io/top-five-ways-mislead-data-visualization/</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7" name="" descr=""/>
          <p:cNvPicPr/>
          <p:nvPr/>
        </p:nvPicPr>
        <p:blipFill>
          <a:blip r:embed="rId1"/>
          <a:stretch/>
        </p:blipFill>
        <p:spPr>
          <a:xfrm>
            <a:off x="3416400" y="1604520"/>
            <a:ext cx="5355720" cy="3975120"/>
          </a:xfrm>
          <a:prstGeom prst="rect">
            <a:avLst/>
          </a:prstGeom>
          <a:ln>
            <a:noFill/>
          </a:ln>
        </p:spPr>
      </p:pic>
      <p:sp>
        <p:nvSpPr>
          <p:cNvPr id="758"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9" name="" descr=""/>
          <p:cNvPicPr/>
          <p:nvPr/>
        </p:nvPicPr>
        <p:blipFill>
          <a:blip r:embed="rId1"/>
          <a:stretch/>
        </p:blipFill>
        <p:spPr>
          <a:xfrm>
            <a:off x="6167160" y="1828800"/>
            <a:ext cx="5352120" cy="4021200"/>
          </a:xfrm>
          <a:prstGeom prst="rect">
            <a:avLst/>
          </a:prstGeom>
          <a:ln>
            <a:noFill/>
          </a:ln>
        </p:spPr>
      </p:pic>
      <p:sp>
        <p:nvSpPr>
          <p:cNvPr id="760"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hi-IN" sz="4400" spc="-1" strike="noStrike">
                <a:solidFill>
                  <a:srgbClr val="000000"/>
                </a:solidFill>
                <a:latin typeface="Arial"/>
                <a:cs typeface="DejaVu Sans"/>
              </a:rPr>
              <a:t>دنيا تانية؟</a:t>
            </a:r>
            <a:endParaRPr b="0" lang="en-US" sz="4400" spc="-1" strike="noStrike">
              <a:latin typeface="Arial"/>
            </a:endParaRPr>
          </a:p>
        </p:txBody>
      </p:sp>
      <p:sp>
        <p:nvSpPr>
          <p:cNvPr id="761" name="CustomShape 2"/>
          <p:cNvSpPr/>
          <p:nvPr/>
        </p:nvSpPr>
        <p:spPr>
          <a:xfrm>
            <a:off x="6532920" y="1910880"/>
            <a:ext cx="5352120" cy="3975120"/>
          </a:xfrm>
          <a:prstGeom prst="rect">
            <a:avLst/>
          </a:prstGeom>
          <a:noFill/>
          <a:ln>
            <a:noFill/>
          </a:ln>
        </p:spPr>
        <p:style>
          <a:lnRef idx="0"/>
          <a:fillRef idx="0"/>
          <a:effectRef idx="0"/>
          <a:fontRef idx="minor"/>
        </p:style>
      </p:sp>
      <p:pic>
        <p:nvPicPr>
          <p:cNvPr id="762" name="" descr=""/>
          <p:cNvPicPr/>
          <p:nvPr/>
        </p:nvPicPr>
        <p:blipFill>
          <a:blip r:embed="rId2"/>
          <a:stretch/>
        </p:blipFill>
        <p:spPr>
          <a:xfrm>
            <a:off x="548640" y="1874880"/>
            <a:ext cx="5355720" cy="3975120"/>
          </a:xfrm>
          <a:prstGeom prst="rect">
            <a:avLst/>
          </a:prstGeom>
          <a:ln>
            <a:noFill/>
          </a:ln>
        </p:spPr>
      </p:pic>
      <p:sp>
        <p:nvSpPr>
          <p:cNvPr id="763" name="CustomShape 3"/>
          <p:cNvSpPr/>
          <p:nvPr/>
        </p:nvSpPr>
        <p:spPr>
          <a:xfrm>
            <a:off x="2468880" y="6492240"/>
            <a:ext cx="9557280" cy="34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https://medium.com/nightingale/bad-data-visualization-in-the-time-of-covid-19-5a9f8198ce3e</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sp>
        <p:nvSpPr>
          <p:cNvPr id="765" name="CustomShape 2"/>
          <p:cNvSpPr/>
          <p:nvPr/>
        </p:nvSpPr>
        <p:spPr>
          <a:xfrm>
            <a:off x="609480" y="1604520"/>
            <a:ext cx="5352120" cy="3975120"/>
          </a:xfrm>
          <a:prstGeom prst="rect">
            <a:avLst/>
          </a:prstGeom>
          <a:noFill/>
          <a:ln>
            <a:noFill/>
          </a:ln>
        </p:spPr>
        <p:style>
          <a:lnRef idx="0"/>
          <a:fillRef idx="0"/>
          <a:effectRef idx="0"/>
          <a:fontRef idx="minor"/>
        </p:style>
      </p:sp>
      <p:sp>
        <p:nvSpPr>
          <p:cNvPr id="766" name="CustomShape 3"/>
          <p:cNvSpPr/>
          <p:nvPr/>
        </p:nvSpPr>
        <p:spPr>
          <a:xfrm>
            <a:off x="6231960" y="1604520"/>
            <a:ext cx="5352120" cy="3975120"/>
          </a:xfrm>
          <a:prstGeom prst="rect">
            <a:avLst/>
          </a:prstGeom>
          <a:noFill/>
          <a:ln>
            <a:noFill/>
          </a:ln>
        </p:spPr>
        <p:style>
          <a:lnRef idx="0"/>
          <a:fillRef idx="0"/>
          <a:effectRef idx="0"/>
          <a:fontRef idx="minor"/>
        </p:style>
      </p:sp>
      <p:pic>
        <p:nvPicPr>
          <p:cNvPr id="767" name="" descr=""/>
          <p:cNvPicPr/>
          <p:nvPr/>
        </p:nvPicPr>
        <p:blipFill>
          <a:blip r:embed="rId1"/>
          <a:stretch/>
        </p:blipFill>
        <p:spPr>
          <a:xfrm>
            <a:off x="3398760" y="2194560"/>
            <a:ext cx="6291720" cy="43934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8" name="" descr=""/>
          <p:cNvPicPr/>
          <p:nvPr/>
        </p:nvPicPr>
        <p:blipFill>
          <a:blip r:embed="rId1"/>
          <a:stretch/>
        </p:blipFill>
        <p:spPr>
          <a:xfrm>
            <a:off x="1301040" y="1604520"/>
            <a:ext cx="3968280" cy="3975120"/>
          </a:xfrm>
          <a:prstGeom prst="rect">
            <a:avLst/>
          </a:prstGeom>
          <a:ln>
            <a:noFill/>
          </a:ln>
        </p:spPr>
      </p:pic>
      <p:pic>
        <p:nvPicPr>
          <p:cNvPr id="769" name="" descr=""/>
          <p:cNvPicPr/>
          <p:nvPr/>
        </p:nvPicPr>
        <p:blipFill>
          <a:blip r:embed="rId2"/>
          <a:stretch/>
        </p:blipFill>
        <p:spPr>
          <a:xfrm>
            <a:off x="6231600" y="1723680"/>
            <a:ext cx="5352120" cy="3736800"/>
          </a:xfrm>
          <a:prstGeom prst="rect">
            <a:avLst/>
          </a:prstGeom>
          <a:ln>
            <a:noFill/>
          </a:ln>
        </p:spPr>
      </p:pic>
      <p:sp>
        <p:nvSpPr>
          <p:cNvPr id="770" name="CustomShape 1"/>
          <p:cNvSpPr/>
          <p:nvPr/>
        </p:nvSpPr>
        <p:spPr>
          <a:xfrm>
            <a:off x="-19440" y="-446760"/>
            <a:ext cx="10969560" cy="2498040"/>
          </a:xfrm>
          <a:prstGeom prst="rect">
            <a:avLst/>
          </a:prstGeom>
          <a:noFill/>
          <a:ln>
            <a:noFill/>
          </a:ln>
        </p:spPr>
        <p:style>
          <a:lnRef idx="0"/>
          <a:fillRef idx="0"/>
          <a:effectRef idx="0"/>
          <a:fontRef idx="minor"/>
        </p:style>
        <p:txBody>
          <a:bodyPr lIns="0" rIns="0" tIns="0" bIns="0" anchor="ctr">
            <a:noAutofit/>
          </a:bodyPr>
          <a:p>
            <a:pPr algn="ctr">
              <a:lnSpc>
                <a:spcPct val="100000"/>
              </a:lnSpc>
            </a:pPr>
            <a:br/>
            <a:r>
              <a:rPr b="0" lang="en-US" sz="4400" spc="-1" strike="noStrike">
                <a:solidFill>
                  <a:srgbClr val="000000"/>
                </a:solidFill>
                <a:latin typeface="Arial"/>
                <a:ea typeface="DejaVu Sans"/>
              </a:rPr>
              <a:t>“</a:t>
            </a:r>
            <a:r>
              <a:rPr b="0" lang="en-US" sz="4400" spc="-1" strike="noStrike">
                <a:solidFill>
                  <a:srgbClr val="000000"/>
                </a:solidFill>
                <a:latin typeface="Arial"/>
                <a:ea typeface="DejaVu Sans"/>
              </a:rPr>
              <a:t>it makes a lot of intuitive sense that masks slow the spread of COVID-19, right?”</a:t>
            </a:r>
            <a:b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1" name="" descr=""/>
          <p:cNvPicPr/>
          <p:nvPr/>
        </p:nvPicPr>
        <p:blipFill>
          <a:blip r:embed="rId1"/>
          <a:stretch/>
        </p:blipFill>
        <p:spPr>
          <a:xfrm>
            <a:off x="91440" y="2286000"/>
            <a:ext cx="5869800" cy="4295520"/>
          </a:xfrm>
          <a:prstGeom prst="rect">
            <a:avLst/>
          </a:prstGeom>
          <a:ln>
            <a:noFill/>
          </a:ln>
        </p:spPr>
      </p:pic>
      <p:pic>
        <p:nvPicPr>
          <p:cNvPr id="772" name="" descr=""/>
          <p:cNvPicPr/>
          <p:nvPr/>
        </p:nvPicPr>
        <p:blipFill>
          <a:blip r:embed="rId2"/>
          <a:stretch/>
        </p:blipFill>
        <p:spPr>
          <a:xfrm>
            <a:off x="6231600" y="2286000"/>
            <a:ext cx="5744880" cy="4295520"/>
          </a:xfrm>
          <a:prstGeom prst="rect">
            <a:avLst/>
          </a:prstGeom>
          <a:ln>
            <a:noFill/>
          </a:ln>
        </p:spPr>
      </p:pic>
      <p:sp>
        <p:nvSpPr>
          <p:cNvPr id="773"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about this?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4" name="" descr=""/>
          <p:cNvPicPr/>
          <p:nvPr/>
        </p:nvPicPr>
        <p:blipFill>
          <a:blip r:embed="rId1"/>
          <a:stretch/>
        </p:blipFill>
        <p:spPr>
          <a:xfrm>
            <a:off x="796680" y="1604160"/>
            <a:ext cx="3156480" cy="1894680"/>
          </a:xfrm>
          <a:prstGeom prst="rect">
            <a:avLst/>
          </a:prstGeom>
          <a:ln>
            <a:noFill/>
          </a:ln>
        </p:spPr>
      </p:pic>
      <p:pic>
        <p:nvPicPr>
          <p:cNvPr id="775" name="" descr=""/>
          <p:cNvPicPr/>
          <p:nvPr/>
        </p:nvPicPr>
        <p:blipFill>
          <a:blip r:embed="rId2"/>
          <a:stretch/>
        </p:blipFill>
        <p:spPr>
          <a:xfrm>
            <a:off x="4319640" y="1646640"/>
            <a:ext cx="3530880" cy="1810080"/>
          </a:xfrm>
          <a:prstGeom prst="rect">
            <a:avLst/>
          </a:prstGeom>
          <a:ln>
            <a:noFill/>
          </a:ln>
        </p:spPr>
      </p:pic>
      <p:pic>
        <p:nvPicPr>
          <p:cNvPr id="776" name="" descr=""/>
          <p:cNvPicPr/>
          <p:nvPr/>
        </p:nvPicPr>
        <p:blipFill>
          <a:blip r:embed="rId3"/>
          <a:stretch/>
        </p:blipFill>
        <p:spPr>
          <a:xfrm>
            <a:off x="8467200" y="1604160"/>
            <a:ext cx="2656080" cy="1894680"/>
          </a:xfrm>
          <a:prstGeom prst="rect">
            <a:avLst/>
          </a:prstGeom>
          <a:ln>
            <a:noFill/>
          </a:ln>
        </p:spPr>
      </p:pic>
      <p:pic>
        <p:nvPicPr>
          <p:cNvPr id="777" name="" descr=""/>
          <p:cNvPicPr/>
          <p:nvPr/>
        </p:nvPicPr>
        <p:blipFill>
          <a:blip r:embed="rId4"/>
          <a:stretch/>
        </p:blipFill>
        <p:spPr>
          <a:xfrm>
            <a:off x="1230840" y="3681720"/>
            <a:ext cx="2288160" cy="1894680"/>
          </a:xfrm>
          <a:prstGeom prst="rect">
            <a:avLst/>
          </a:prstGeom>
          <a:ln>
            <a:noFill/>
          </a:ln>
        </p:spPr>
      </p:pic>
      <p:pic>
        <p:nvPicPr>
          <p:cNvPr id="778" name="" descr=""/>
          <p:cNvPicPr/>
          <p:nvPr/>
        </p:nvPicPr>
        <p:blipFill>
          <a:blip r:embed="rId5"/>
          <a:stretch/>
        </p:blipFill>
        <p:spPr>
          <a:xfrm>
            <a:off x="4965840" y="3681720"/>
            <a:ext cx="2238120" cy="1894680"/>
          </a:xfrm>
          <a:prstGeom prst="rect">
            <a:avLst/>
          </a:prstGeom>
          <a:ln>
            <a:noFill/>
          </a:ln>
        </p:spPr>
      </p:pic>
      <p:pic>
        <p:nvPicPr>
          <p:cNvPr id="779" name="" descr=""/>
          <p:cNvPicPr/>
          <p:nvPr/>
        </p:nvPicPr>
        <p:blipFill>
          <a:blip r:embed="rId6"/>
          <a:stretch/>
        </p:blipFill>
        <p:spPr>
          <a:xfrm>
            <a:off x="8489880" y="3681720"/>
            <a:ext cx="2610360" cy="1894680"/>
          </a:xfrm>
          <a:prstGeom prst="rect">
            <a:avLst/>
          </a:prstGeom>
          <a:ln>
            <a:noFill/>
          </a:ln>
        </p:spPr>
      </p:pic>
      <p:sp>
        <p:nvSpPr>
          <p:cNvPr id="780"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 pattern?</a:t>
            </a:r>
            <a:endParaRPr b="0" lang="en-US" sz="4400" spc="-1" strike="noStrike">
              <a:latin typeface="Arial"/>
            </a:endParaRPr>
          </a:p>
        </p:txBody>
      </p:sp>
      <p:pic>
        <p:nvPicPr>
          <p:cNvPr id="781" name="" descr=""/>
          <p:cNvPicPr/>
          <p:nvPr/>
        </p:nvPicPr>
        <p:blipFill>
          <a:blip r:embed="rId7"/>
          <a:stretch/>
        </p:blipFill>
        <p:spPr>
          <a:xfrm>
            <a:off x="274320" y="0"/>
            <a:ext cx="3178800" cy="15310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2" name="" descr=""/>
          <p:cNvPicPr/>
          <p:nvPr/>
        </p:nvPicPr>
        <p:blipFill>
          <a:blip r:embed="rId1"/>
          <a:stretch/>
        </p:blipFill>
        <p:spPr>
          <a:xfrm>
            <a:off x="796680" y="1604160"/>
            <a:ext cx="3156480" cy="1894680"/>
          </a:xfrm>
          <a:prstGeom prst="rect">
            <a:avLst/>
          </a:prstGeom>
          <a:ln>
            <a:noFill/>
          </a:ln>
        </p:spPr>
      </p:pic>
      <p:pic>
        <p:nvPicPr>
          <p:cNvPr id="783" name="" descr=""/>
          <p:cNvPicPr/>
          <p:nvPr/>
        </p:nvPicPr>
        <p:blipFill>
          <a:blip r:embed="rId2"/>
          <a:stretch/>
        </p:blipFill>
        <p:spPr>
          <a:xfrm>
            <a:off x="4319640" y="1646640"/>
            <a:ext cx="3530880" cy="1810080"/>
          </a:xfrm>
          <a:prstGeom prst="rect">
            <a:avLst/>
          </a:prstGeom>
          <a:ln>
            <a:noFill/>
          </a:ln>
        </p:spPr>
      </p:pic>
      <p:pic>
        <p:nvPicPr>
          <p:cNvPr id="784" name="" descr=""/>
          <p:cNvPicPr/>
          <p:nvPr/>
        </p:nvPicPr>
        <p:blipFill>
          <a:blip r:embed="rId3"/>
          <a:stretch/>
        </p:blipFill>
        <p:spPr>
          <a:xfrm>
            <a:off x="8467200" y="1604160"/>
            <a:ext cx="2656080" cy="1894680"/>
          </a:xfrm>
          <a:prstGeom prst="rect">
            <a:avLst/>
          </a:prstGeom>
          <a:ln>
            <a:noFill/>
          </a:ln>
        </p:spPr>
      </p:pic>
      <p:pic>
        <p:nvPicPr>
          <p:cNvPr id="785" name="" descr=""/>
          <p:cNvPicPr/>
          <p:nvPr/>
        </p:nvPicPr>
        <p:blipFill>
          <a:blip r:embed="rId4"/>
          <a:stretch/>
        </p:blipFill>
        <p:spPr>
          <a:xfrm>
            <a:off x="1230840" y="3681720"/>
            <a:ext cx="2288160" cy="1894680"/>
          </a:xfrm>
          <a:prstGeom prst="rect">
            <a:avLst/>
          </a:prstGeom>
          <a:ln>
            <a:noFill/>
          </a:ln>
        </p:spPr>
      </p:pic>
      <p:pic>
        <p:nvPicPr>
          <p:cNvPr id="786" name="" descr=""/>
          <p:cNvPicPr/>
          <p:nvPr/>
        </p:nvPicPr>
        <p:blipFill>
          <a:blip r:embed="rId5"/>
          <a:stretch/>
        </p:blipFill>
        <p:spPr>
          <a:xfrm>
            <a:off x="4965840" y="3681720"/>
            <a:ext cx="2238120" cy="1894680"/>
          </a:xfrm>
          <a:prstGeom prst="rect">
            <a:avLst/>
          </a:prstGeom>
          <a:ln>
            <a:noFill/>
          </a:ln>
        </p:spPr>
      </p:pic>
      <p:pic>
        <p:nvPicPr>
          <p:cNvPr id="787" name="" descr=""/>
          <p:cNvPicPr/>
          <p:nvPr/>
        </p:nvPicPr>
        <p:blipFill>
          <a:blip r:embed="rId6"/>
          <a:stretch/>
        </p:blipFill>
        <p:spPr>
          <a:xfrm>
            <a:off x="8489880" y="3681720"/>
            <a:ext cx="2610360" cy="1894680"/>
          </a:xfrm>
          <a:prstGeom prst="rect">
            <a:avLst/>
          </a:prstGeom>
          <a:ln>
            <a:noFill/>
          </a:ln>
        </p:spPr>
      </p:pic>
      <p:sp>
        <p:nvSpPr>
          <p:cNvPr id="788"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Failure to normalize</a:t>
            </a:r>
            <a:endParaRPr b="0" lang="en-US" sz="4400" spc="-1" strike="noStrike">
              <a:latin typeface="Arial"/>
            </a:endParaRPr>
          </a:p>
        </p:txBody>
      </p:sp>
      <p:pic>
        <p:nvPicPr>
          <p:cNvPr id="789" name="" descr=""/>
          <p:cNvPicPr/>
          <p:nvPr/>
        </p:nvPicPr>
        <p:blipFill>
          <a:blip r:embed="rId7"/>
          <a:stretch/>
        </p:blipFill>
        <p:spPr>
          <a:xfrm>
            <a:off x="274320" y="0"/>
            <a:ext cx="3178800" cy="1531080"/>
          </a:xfrm>
          <a:prstGeom prst="rect">
            <a:avLst/>
          </a:prstGeom>
          <a:ln>
            <a:noFill/>
          </a:ln>
        </p:spPr>
      </p:pic>
      <p:sp>
        <p:nvSpPr>
          <p:cNvPr id="790" name="CustomShape 2"/>
          <p:cNvSpPr/>
          <p:nvPr/>
        </p:nvSpPr>
        <p:spPr>
          <a:xfrm>
            <a:off x="822960" y="6217920"/>
            <a:ext cx="971136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Bad Data Visualization in the Time of COVID-19 | by Danny D. Leybzon | Nightingale | Medium</a:t>
            </a:r>
            <a:endParaRPr b="0" lang="en-US" sz="1800" spc="-1" strike="noStrike">
              <a:latin typeface="Arial"/>
            </a:endParaRPr>
          </a:p>
          <a:p>
            <a:pPr>
              <a:lnSpc>
                <a:spcPct val="100000"/>
              </a:lnSpc>
            </a:pPr>
            <a:r>
              <a:rPr b="0" lang="en-US" sz="1800" spc="-1" strike="noStrike" u="sng">
                <a:solidFill>
                  <a:srgbClr val="6eac1c"/>
                </a:solidFill>
                <a:uFillTx/>
                <a:latin typeface="Arial"/>
                <a:ea typeface="DejaVu Sans"/>
                <a:hlinkClick r:id="rId8"/>
              </a:rPr>
              <a:t>https://medium.com/nightingale/bad-data-visualization-in-the-time-of-covid-19-5a9f8198ce3e</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TextShape 1"/>
          <p:cNvSpPr txBox="1"/>
          <p:nvPr/>
        </p:nvSpPr>
        <p:spPr>
          <a:xfrm>
            <a:off x="609480" y="273600"/>
            <a:ext cx="10972440" cy="1144800"/>
          </a:xfrm>
          <a:prstGeom prst="rect">
            <a:avLst/>
          </a:prstGeom>
          <a:noFill/>
          <a:ln>
            <a:noFill/>
          </a:ln>
        </p:spPr>
        <p:txBody>
          <a:bodyPr lIns="0" rIns="0" tIns="0" bIns="0" anchor="ctr">
            <a:noAutofit/>
          </a:bodyPr>
          <a:p>
            <a:pPr algn="ctr"/>
            <a:r>
              <a:rPr b="0" lang="en-US" sz="4400" spc="-1" strike="noStrike">
                <a:latin typeface="Arial"/>
              </a:rPr>
              <a:t>BBC isuals </a:t>
            </a:r>
            <a:endParaRPr b="0" lang="en-US" sz="4400" spc="-1" strike="noStrike">
              <a:latin typeface="Arial"/>
            </a:endParaRPr>
          </a:p>
        </p:txBody>
      </p:sp>
      <p:sp>
        <p:nvSpPr>
          <p:cNvPr id="674" name="TextShape 2"/>
          <p:cNvSpPr txBox="1"/>
          <p:nvPr/>
        </p:nvSpPr>
        <p:spPr>
          <a:xfrm>
            <a:off x="640440" y="2107080"/>
            <a:ext cx="10972440" cy="4202280"/>
          </a:xfrm>
          <a:prstGeom prst="rect">
            <a:avLst/>
          </a:prstGeom>
          <a:noFill/>
          <a:ln>
            <a:noFill/>
          </a:ln>
        </p:spPr>
        <p:txBody>
          <a:bodyPr lIns="0" rIns="0" tIns="0" bIns="0" anchor="ctr">
            <a:noAutofit/>
          </a:bodyPr>
          <a:p>
            <a:pPr algn="ctr"/>
            <a:r>
              <a:rPr b="0" lang="en-US" sz="2400" spc="-1" strike="noStrike">
                <a:latin typeface="Arial"/>
                <a:hlinkClick r:id="rId1"/>
              </a:rPr>
              <a:t>https://www.youtube.com/watch?v=jbkSRLYSojo</a:t>
            </a:r>
            <a:r>
              <a:rPr b="0" lang="en-US" sz="2400" spc="-1" strike="noStrike">
                <a:latin typeface="Arial"/>
              </a:rPr>
              <a:t> </a:t>
            </a:r>
            <a:endParaRPr b="0" lang="en-US" sz="2400" spc="-1" strike="noStrike">
              <a:latin typeface="Arial"/>
            </a:endParaRPr>
          </a:p>
          <a:p>
            <a:pPr algn="ctr"/>
            <a:endParaRPr b="0" lang="en-US" sz="2400" spc="-1" strike="noStrike">
              <a:latin typeface="Arial"/>
            </a:endParaRPr>
          </a:p>
          <a:p>
            <a:pPr algn="ctr"/>
            <a:endParaRPr b="0" lang="en-US" sz="2400" spc="-1" strike="noStrike">
              <a:latin typeface="Arial"/>
            </a:endParaRPr>
          </a:p>
          <a:p>
            <a:pPr algn="ctr"/>
            <a:r>
              <a:rPr b="0" lang="en-US" sz="2400" spc="-1" strike="noStrike">
                <a:latin typeface="Arial"/>
              </a:rPr>
              <a:t>1. Dr. Rosling concludes that the analysis involved plotting “120,000 numbers.” Explain where the 120,000 count came from.</a:t>
            </a:r>
            <a:endParaRPr b="0" lang="en-US" sz="2400" spc="-1" strike="noStrike">
              <a:latin typeface="Arial"/>
            </a:endParaRPr>
          </a:p>
          <a:p>
            <a:pPr algn="ctr"/>
            <a:endParaRPr b="0" lang="en-US" sz="2400" spc="-1" strike="noStrike">
              <a:latin typeface="Arial"/>
            </a:endParaRPr>
          </a:p>
          <a:p>
            <a:pPr algn="ctr"/>
            <a:r>
              <a:rPr b="0" lang="en-US" sz="2400" spc="-1" strike="noStrike">
                <a:latin typeface="Arial"/>
              </a:rPr>
              <a:t>2. List the attributes that you believe must be stored in a database that supports this analysis (and perhaps similar analyses)</a:t>
            </a:r>
            <a:endParaRPr b="0" lang="en-US" sz="2400" spc="-1" strike="noStrike">
              <a:latin typeface="Arial"/>
            </a:endParaRPr>
          </a:p>
          <a:p>
            <a:pPr algn="ctr"/>
            <a:endParaRPr b="0" lang="en-US" sz="2400" spc="-1" strike="noStrike">
              <a:latin typeface="Arial"/>
            </a:endParaRPr>
          </a:p>
          <a:p>
            <a:pPr algn="ctr"/>
            <a:r>
              <a:rPr b="0" lang="en-US" sz="2400" spc="-1" strike="noStrike">
                <a:latin typeface="Arial"/>
              </a:rPr>
              <a:t>3. Give candidate (tentative) relational schema (at least two) for a database that would support this and similar analyses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1" name="" descr=""/>
          <p:cNvPicPr/>
          <p:nvPr/>
        </p:nvPicPr>
        <p:blipFill>
          <a:blip r:embed="rId1"/>
          <a:stretch/>
        </p:blipFill>
        <p:spPr>
          <a:xfrm>
            <a:off x="1881000" y="2419560"/>
            <a:ext cx="8427600" cy="2017080"/>
          </a:xfrm>
          <a:prstGeom prst="rect">
            <a:avLst/>
          </a:prstGeom>
          <a:ln>
            <a:noFill/>
          </a:ln>
        </p:spPr>
      </p:pic>
      <p:sp>
        <p:nvSpPr>
          <p:cNvPr id="792"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penguins</a:t>
            </a:r>
            <a:endParaRPr b="0" lang="en-US" sz="4400" spc="-1" strike="noStrike">
              <a:latin typeface="Arial"/>
            </a:endParaRPr>
          </a:p>
        </p:txBody>
      </p:sp>
      <p:sp>
        <p:nvSpPr>
          <p:cNvPr id="793" name="CustomShape 2"/>
          <p:cNvSpPr/>
          <p:nvPr/>
        </p:nvSpPr>
        <p:spPr>
          <a:xfrm>
            <a:off x="609480" y="1604520"/>
            <a:ext cx="10970640" cy="397548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en-US" sz="3200" spc="-1" strike="noStrike">
                <a:solidFill>
                  <a:srgbClr val="000000"/>
                </a:solidFill>
                <a:latin typeface="Arial"/>
                <a:ea typeface="DejaVu Sans"/>
              </a:rPr>
              <a:t>How to visualize?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4" name="" descr=""/>
          <p:cNvPicPr/>
          <p:nvPr/>
        </p:nvPicPr>
        <p:blipFill>
          <a:blip r:embed="rId1"/>
          <a:stretch/>
        </p:blipFill>
        <p:spPr>
          <a:xfrm>
            <a:off x="609120" y="1846800"/>
            <a:ext cx="5352480" cy="3490560"/>
          </a:xfrm>
          <a:prstGeom prst="rect">
            <a:avLst/>
          </a:prstGeom>
          <a:ln>
            <a:noFill/>
          </a:ln>
        </p:spPr>
      </p:pic>
      <p:pic>
        <p:nvPicPr>
          <p:cNvPr id="795" name="" descr=""/>
          <p:cNvPicPr/>
          <p:nvPr/>
        </p:nvPicPr>
        <p:blipFill>
          <a:blip r:embed="rId2"/>
          <a:stretch/>
        </p:blipFill>
        <p:spPr>
          <a:xfrm>
            <a:off x="6231600" y="2084040"/>
            <a:ext cx="5352480" cy="3016080"/>
          </a:xfrm>
          <a:prstGeom prst="rect">
            <a:avLst/>
          </a:prstGeom>
          <a:ln>
            <a:noFill/>
          </a:ln>
        </p:spPr>
      </p:pic>
      <p:sp>
        <p:nvSpPr>
          <p:cNvPr id="796" name="CustomShape 1"/>
          <p:cNvSpPr/>
          <p:nvPr/>
        </p:nvSpPr>
        <p:spPr>
          <a:xfrm>
            <a:off x="609480" y="273600"/>
            <a:ext cx="10970640" cy="1143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7" name="" descr=""/>
          <p:cNvPicPr/>
          <p:nvPr/>
        </p:nvPicPr>
        <p:blipFill>
          <a:blip r:embed="rId1"/>
          <a:stretch/>
        </p:blipFill>
        <p:spPr>
          <a:xfrm>
            <a:off x="3200400" y="2194560"/>
            <a:ext cx="5798520" cy="4307040"/>
          </a:xfrm>
          <a:prstGeom prst="rect">
            <a:avLst/>
          </a:prstGeom>
          <a:ln>
            <a:noFill/>
          </a:ln>
        </p:spPr>
      </p:pic>
      <p:sp>
        <p:nvSpPr>
          <p:cNvPr id="798"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Market share (Slintel)</a:t>
            </a:r>
            <a:endParaRPr b="0" lang="en-US" sz="4400" spc="-1" strike="noStrike">
              <a:latin typeface="Arial"/>
            </a:endParaRPr>
          </a:p>
        </p:txBody>
      </p:sp>
      <p:sp>
        <p:nvSpPr>
          <p:cNvPr id="799" name="CustomShape 2"/>
          <p:cNvSpPr/>
          <p:nvPr/>
        </p:nvSpPr>
        <p:spPr>
          <a:xfrm>
            <a:off x="609480" y="1604520"/>
            <a:ext cx="10968840" cy="3973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CustomShape 1"/>
          <p:cNvSpPr/>
          <p:nvPr/>
        </p:nvSpPr>
        <p:spPr>
          <a:xfrm>
            <a:off x="609480" y="273600"/>
            <a:ext cx="10968840" cy="1141200"/>
          </a:xfrm>
          <a:prstGeom prst="rect">
            <a:avLst/>
          </a:prstGeom>
          <a:noFill/>
          <a:ln>
            <a:noFill/>
          </a:ln>
        </p:spPr>
        <p:style>
          <a:lnRef idx="0"/>
          <a:fillRef idx="0"/>
          <a:effectRef idx="0"/>
          <a:fontRef idx="minor"/>
        </p:style>
      </p:sp>
      <p:sp>
        <p:nvSpPr>
          <p:cNvPr id="801" name="CustomShape 2"/>
          <p:cNvSpPr/>
          <p:nvPr/>
        </p:nvSpPr>
        <p:spPr>
          <a:xfrm>
            <a:off x="609480" y="1604520"/>
            <a:ext cx="10968840" cy="3973680"/>
          </a:xfrm>
          <a:prstGeom prst="rect">
            <a:avLst/>
          </a:prstGeom>
          <a:noFill/>
          <a:ln>
            <a:noFill/>
          </a:ln>
        </p:spPr>
        <p:style>
          <a:lnRef idx="0"/>
          <a:fillRef idx="0"/>
          <a:effectRef idx="0"/>
          <a:fontRef idx="minor"/>
        </p:style>
      </p:sp>
      <p:pic>
        <p:nvPicPr>
          <p:cNvPr id="802" name="" descr=""/>
          <p:cNvPicPr/>
          <p:nvPr/>
        </p:nvPicPr>
        <p:blipFill>
          <a:blip r:embed="rId1"/>
          <a:stretch/>
        </p:blipFill>
        <p:spPr>
          <a:xfrm>
            <a:off x="1188720" y="2319840"/>
            <a:ext cx="9982440" cy="41688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3" name="CustomShape 1"/>
          <p:cNvSpPr/>
          <p:nvPr/>
        </p:nvSpPr>
        <p:spPr>
          <a:xfrm>
            <a:off x="609480" y="273600"/>
            <a:ext cx="10968840" cy="1141200"/>
          </a:xfrm>
          <a:prstGeom prst="rect">
            <a:avLst/>
          </a:prstGeom>
          <a:noFill/>
          <a:ln>
            <a:noFill/>
          </a:ln>
        </p:spPr>
        <p:style>
          <a:lnRef idx="0"/>
          <a:fillRef idx="0"/>
          <a:effectRef idx="0"/>
          <a:fontRef idx="minor"/>
        </p:style>
      </p:sp>
      <p:sp>
        <p:nvSpPr>
          <p:cNvPr id="804" name="CustomShape 2"/>
          <p:cNvSpPr/>
          <p:nvPr/>
        </p:nvSpPr>
        <p:spPr>
          <a:xfrm>
            <a:off x="609480" y="1604520"/>
            <a:ext cx="10968840" cy="3973680"/>
          </a:xfrm>
          <a:prstGeom prst="rect">
            <a:avLst/>
          </a:prstGeom>
          <a:noFill/>
          <a:ln>
            <a:noFill/>
          </a:ln>
        </p:spPr>
        <p:style>
          <a:lnRef idx="0"/>
          <a:fillRef idx="0"/>
          <a:effectRef idx="0"/>
          <a:fontRef idx="minor"/>
        </p:style>
      </p:sp>
      <p:pic>
        <p:nvPicPr>
          <p:cNvPr id="805" name="" descr=""/>
          <p:cNvPicPr/>
          <p:nvPr/>
        </p:nvPicPr>
        <p:blipFill>
          <a:blip r:embed="rId1"/>
          <a:stretch/>
        </p:blipFill>
        <p:spPr>
          <a:xfrm>
            <a:off x="1188720" y="1650240"/>
            <a:ext cx="9330480" cy="49298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Visual vocabulary</a:t>
            </a:r>
            <a:endParaRPr b="0" lang="en-US" sz="4400" spc="-1" strike="noStrike">
              <a:latin typeface="Arial"/>
            </a:endParaRPr>
          </a:p>
        </p:txBody>
      </p:sp>
      <p:pic>
        <p:nvPicPr>
          <p:cNvPr id="807" name="" descr=""/>
          <p:cNvPicPr/>
          <p:nvPr/>
        </p:nvPicPr>
        <p:blipFill>
          <a:blip r:embed="rId1"/>
          <a:stretch/>
        </p:blipFill>
        <p:spPr>
          <a:xfrm>
            <a:off x="1371600" y="1824120"/>
            <a:ext cx="9628200" cy="4939200"/>
          </a:xfrm>
          <a:prstGeom prst="rect">
            <a:avLst/>
          </a:prstGeom>
          <a:ln>
            <a:noFill/>
          </a:ln>
        </p:spPr>
      </p:pic>
      <p:sp>
        <p:nvSpPr>
          <p:cNvPr id="808" name="CustomShape 2"/>
          <p:cNvSpPr/>
          <p:nvPr/>
        </p:nvSpPr>
        <p:spPr>
          <a:xfrm>
            <a:off x="640080" y="6126480"/>
            <a:ext cx="11050920" cy="371880"/>
          </a:xfrm>
          <a:prstGeom prst="rect">
            <a:avLst/>
          </a:prstGeom>
          <a:noFill/>
          <a:ln>
            <a:noFill/>
          </a:ln>
        </p:spPr>
        <p:style>
          <a:lnRef idx="0"/>
          <a:fillRef idx="0"/>
          <a:effectRef idx="0"/>
          <a:fontRef idx="minor"/>
        </p:style>
        <p:txBody>
          <a:bodyPr lIns="90000" rIns="90000" tIns="45000" bIns="45000">
            <a:noAutofit/>
          </a:bodyPr>
          <a:p>
            <a:pPr marL="216000" indent="-213120">
              <a:lnSpc>
                <a:spcPct val="100000"/>
              </a:lnSpc>
              <a:tabLst>
                <a:tab algn="l" pos="0"/>
              </a:tabLst>
            </a:pPr>
            <a:r>
              <a:rPr b="0" lang="en-US" sz="2000" spc="-1" strike="noStrike" u="sng">
                <a:solidFill>
                  <a:srgbClr val="6eac1c"/>
                </a:solidFill>
                <a:uFillTx/>
                <a:latin typeface="Arial"/>
                <a:ea typeface="DejaVu Sans"/>
                <a:hlinkClick r:id="rId2"/>
              </a:rPr>
              <a:t>https://public.tableau.com/views/VisualVocabulary/VisualVocabulary?%3AshowVizHome=no</a:t>
            </a:r>
            <a:r>
              <a:rPr b="0" lang="en-US" sz="2000" spc="-1" strike="noStrike">
                <a:solidFill>
                  <a:srgbClr val="000000"/>
                </a:solidFill>
                <a:latin typeface="Arial"/>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cookbook</a:t>
            </a:r>
            <a:endParaRPr b="0" lang="en-US" sz="4400" spc="-1" strike="noStrike">
              <a:latin typeface="Arial"/>
            </a:endParaRPr>
          </a:p>
        </p:txBody>
      </p:sp>
      <p:pic>
        <p:nvPicPr>
          <p:cNvPr id="810" name="" descr=""/>
          <p:cNvPicPr/>
          <p:nvPr/>
        </p:nvPicPr>
        <p:blipFill>
          <a:blip r:embed="rId1"/>
          <a:stretch/>
        </p:blipFill>
        <p:spPr>
          <a:xfrm>
            <a:off x="1188720" y="2560320"/>
            <a:ext cx="9780840" cy="3745800"/>
          </a:xfrm>
          <a:prstGeom prst="rect">
            <a:avLst/>
          </a:prstGeom>
          <a:ln>
            <a:noFill/>
          </a:ln>
        </p:spPr>
      </p:pic>
      <p:sp>
        <p:nvSpPr>
          <p:cNvPr id="811" name="CustomShape 2"/>
          <p:cNvSpPr/>
          <p:nvPr/>
        </p:nvSpPr>
        <p:spPr>
          <a:xfrm>
            <a:off x="365760" y="6583680"/>
            <a:ext cx="83527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https://public.tableau.com/app/profile/josh.weyburne/viz/CookBook/VizCookbook</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CustomShape 1"/>
          <p:cNvSpPr/>
          <p:nvPr/>
        </p:nvSpPr>
        <p:spPr>
          <a:xfrm>
            <a:off x="609480" y="273600"/>
            <a:ext cx="10968840" cy="1141200"/>
          </a:xfrm>
          <a:prstGeom prst="rect">
            <a:avLst/>
          </a:prstGeom>
          <a:noFill/>
          <a:ln>
            <a:noFill/>
          </a:ln>
        </p:spPr>
        <p:style>
          <a:lnRef idx="0"/>
          <a:fillRef idx="0"/>
          <a:effectRef idx="0"/>
          <a:fontRef idx="minor"/>
        </p:style>
      </p:sp>
      <p:pic>
        <p:nvPicPr>
          <p:cNvPr id="813" name="" descr=""/>
          <p:cNvPicPr/>
          <p:nvPr/>
        </p:nvPicPr>
        <p:blipFill>
          <a:blip r:embed="rId1"/>
          <a:stretch/>
        </p:blipFill>
        <p:spPr>
          <a:xfrm>
            <a:off x="2377440" y="1280160"/>
            <a:ext cx="7250400" cy="50652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4" name="CustomShape 1"/>
          <p:cNvSpPr/>
          <p:nvPr/>
        </p:nvSpPr>
        <p:spPr>
          <a:xfrm>
            <a:off x="609480" y="273600"/>
            <a:ext cx="10968840" cy="1141200"/>
          </a:xfrm>
          <a:prstGeom prst="rect">
            <a:avLst/>
          </a:prstGeom>
          <a:noFill/>
          <a:ln>
            <a:noFill/>
          </a:ln>
        </p:spPr>
        <p:style>
          <a:lnRef idx="0"/>
          <a:fillRef idx="0"/>
          <a:effectRef idx="0"/>
          <a:fontRef idx="minor"/>
        </p:style>
      </p:sp>
      <p:pic>
        <p:nvPicPr>
          <p:cNvPr id="815" name="" descr=""/>
          <p:cNvPicPr/>
          <p:nvPr/>
        </p:nvPicPr>
        <p:blipFill>
          <a:blip r:embed="rId1"/>
          <a:stretch/>
        </p:blipFill>
        <p:spPr>
          <a:xfrm>
            <a:off x="2103120" y="2802600"/>
            <a:ext cx="8349840" cy="24062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CustomShape 1"/>
          <p:cNvSpPr/>
          <p:nvPr/>
        </p:nvSpPr>
        <p:spPr>
          <a:xfrm>
            <a:off x="609480" y="273600"/>
            <a:ext cx="10968840" cy="1141200"/>
          </a:xfrm>
          <a:prstGeom prst="rect">
            <a:avLst/>
          </a:prstGeom>
          <a:noFill/>
          <a:ln>
            <a:noFill/>
          </a:ln>
        </p:spPr>
        <p:style>
          <a:lnRef idx="0"/>
          <a:fillRef idx="0"/>
          <a:effectRef idx="0"/>
          <a:fontRef idx="minor"/>
        </p:style>
      </p:sp>
      <p:pic>
        <p:nvPicPr>
          <p:cNvPr id="817" name="" descr=""/>
          <p:cNvPicPr/>
          <p:nvPr/>
        </p:nvPicPr>
        <p:blipFill>
          <a:blip r:embed="rId1"/>
          <a:stretch/>
        </p:blipFill>
        <p:spPr>
          <a:xfrm>
            <a:off x="2103120" y="2011680"/>
            <a:ext cx="7940160" cy="46195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Breakout room</a:t>
            </a:r>
            <a:endParaRPr b="0" lang="en-US" sz="4400" spc="-1" strike="noStrike">
              <a:latin typeface="Arial"/>
            </a:endParaRPr>
          </a:p>
        </p:txBody>
      </p:sp>
      <p:sp>
        <p:nvSpPr>
          <p:cNvPr id="676" name="CustomShape 2"/>
          <p:cNvSpPr/>
          <p:nvPr/>
        </p:nvSpPr>
        <p:spPr>
          <a:xfrm>
            <a:off x="609480" y="1604520"/>
            <a:ext cx="5352120" cy="3975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solidFill>
                  <a:srgbClr val="000000"/>
                </a:solidFill>
                <a:latin typeface="Arial"/>
                <a:ea typeface="DejaVu Sans"/>
              </a:rPr>
              <a:t>Visuals lie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CustomShape 1"/>
          <p:cNvSpPr/>
          <p:nvPr/>
        </p:nvSpPr>
        <p:spPr>
          <a:xfrm>
            <a:off x="609480" y="221040"/>
            <a:ext cx="10969560" cy="1247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Non-aggregating numerical dimensions</a:t>
            </a:r>
            <a:br/>
            <a:endParaRPr b="0" lang="en-US" sz="4400" spc="-1" strike="noStrike">
              <a:latin typeface="Arial"/>
            </a:endParaRPr>
          </a:p>
        </p:txBody>
      </p:sp>
      <p:sp>
        <p:nvSpPr>
          <p:cNvPr id="819"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u="sng">
                <a:solidFill>
                  <a:srgbClr val="6eac1c"/>
                </a:solidFill>
                <a:uFillTx/>
                <a:latin typeface="Arial"/>
                <a:ea typeface="DejaVu Sans"/>
                <a:hlinkClick r:id="rId1"/>
              </a:rPr>
              <a:t>https://campus.datacamp.com/courses/analyzing-data-in-tableau/preparing-for-analysis?ex=2</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Dimensions and measures</a:t>
            </a:r>
            <a:endParaRPr b="0" lang="en-US" sz="4400" spc="-1" strike="noStrike">
              <a:latin typeface="Arial"/>
            </a:endParaRPr>
          </a:p>
        </p:txBody>
      </p:sp>
      <p:sp>
        <p:nvSpPr>
          <p:cNvPr id="821"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r>
              <a:rPr b="0" lang="en-US" sz="3200" spc="-1" strike="noStrike" u="sng">
                <a:solidFill>
                  <a:srgbClr val="6eac1c"/>
                </a:solidFill>
                <a:uFillTx/>
                <a:latin typeface="Arial"/>
                <a:ea typeface="DejaVu Sans"/>
                <a:hlinkClick r:id="rId1"/>
              </a:rPr>
              <a:t>https://campus.datacamp.com/courses/introduction-to-tableau/getting-started-with-tableau?ex=6</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Segmenting using dimensions</a:t>
            </a:r>
            <a:endParaRPr b="0" lang="en-US" sz="4400" spc="-1" strike="noStrike">
              <a:latin typeface="Arial"/>
            </a:endParaRPr>
          </a:p>
        </p:txBody>
      </p:sp>
      <p:sp>
        <p:nvSpPr>
          <p:cNvPr id="823"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https://campus.datacamp.com/courses/introduction-to-tableau/getting-started-with-tableau?ex=9</a:t>
            </a:r>
            <a:r>
              <a:rPr b="0" lang="en-US" sz="3200" spc="-1" strike="noStrike">
                <a:solidFill>
                  <a:srgbClr val="6eac1c"/>
                </a:solidFill>
                <a:latin typeface="Arial"/>
                <a:ea typeface="DejaVu Sans"/>
              </a:rPr>
              <a:t> </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data validation</a:t>
            </a:r>
            <a:endParaRPr b="0" lang="en-US" sz="4400" spc="-1" strike="noStrike">
              <a:latin typeface="Arial"/>
            </a:endParaRPr>
          </a:p>
        </p:txBody>
      </p:sp>
      <p:sp>
        <p:nvSpPr>
          <p:cNvPr id="825" name="CustomShape 2"/>
          <p:cNvSpPr/>
          <p:nvPr/>
        </p:nvSpPr>
        <p:spPr>
          <a:xfrm>
            <a:off x="609480" y="1604520"/>
            <a:ext cx="10969560" cy="3974400"/>
          </a:xfrm>
          <a:prstGeom prst="rect">
            <a:avLst/>
          </a:prstGeom>
          <a:noFill/>
          <a:ln>
            <a:noFill/>
          </a:ln>
        </p:spPr>
        <p:style>
          <a:lnRef idx="0"/>
          <a:fillRef idx="0"/>
          <a:effectRef idx="0"/>
          <a:fontRef idx="minor"/>
        </p:style>
      </p:sp>
      <p:pic>
        <p:nvPicPr>
          <p:cNvPr id="826" name="" descr=""/>
          <p:cNvPicPr/>
          <p:nvPr/>
        </p:nvPicPr>
        <p:blipFill>
          <a:blip r:embed="rId1"/>
          <a:stretch/>
        </p:blipFill>
        <p:spPr>
          <a:xfrm>
            <a:off x="1524240" y="2377440"/>
            <a:ext cx="10177200" cy="30146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Preparing data</a:t>
            </a:r>
            <a:endParaRPr b="0" lang="en-US" sz="4400" spc="-1" strike="noStrike">
              <a:latin typeface="Arial"/>
            </a:endParaRPr>
          </a:p>
        </p:txBody>
      </p:sp>
      <p:sp>
        <p:nvSpPr>
          <p:cNvPr id="828" name="CustomShape 2"/>
          <p:cNvSpPr/>
          <p:nvPr/>
        </p:nvSpPr>
        <p:spPr>
          <a:xfrm>
            <a:off x="609480" y="1604520"/>
            <a:ext cx="10969560" cy="3974400"/>
          </a:xfrm>
          <a:prstGeom prst="rect">
            <a:avLst/>
          </a:prstGeom>
          <a:noFill/>
          <a:ln>
            <a:noFill/>
          </a:ln>
        </p:spPr>
        <p:style>
          <a:lnRef idx="0"/>
          <a:fillRef idx="0"/>
          <a:effectRef idx="0"/>
          <a:fontRef idx="minor"/>
        </p:style>
      </p:sp>
      <p:pic>
        <p:nvPicPr>
          <p:cNvPr id="829" name="" descr=""/>
          <p:cNvPicPr/>
          <p:nvPr/>
        </p:nvPicPr>
        <p:blipFill>
          <a:blip r:embed="rId1"/>
          <a:stretch/>
        </p:blipFill>
        <p:spPr>
          <a:xfrm>
            <a:off x="1432800" y="1772280"/>
            <a:ext cx="9537120" cy="471708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Cleaning up</a:t>
            </a:r>
            <a:endParaRPr b="0" lang="en-US" sz="4400" spc="-1" strike="noStrike">
              <a:latin typeface="Arial"/>
            </a:endParaRPr>
          </a:p>
        </p:txBody>
      </p:sp>
      <p:sp>
        <p:nvSpPr>
          <p:cNvPr id="831"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Calculating </a:t>
            </a:r>
            <a:endParaRPr b="0" lang="en-US" sz="4400" spc="-1" strike="noStrike">
              <a:latin typeface="Arial"/>
            </a:endParaRPr>
          </a:p>
        </p:txBody>
      </p:sp>
      <p:sp>
        <p:nvSpPr>
          <p:cNvPr id="833"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https://campus.datacamp.com/courses/analyzing-data-in-tableau/preparing-for-analysis?ex=7</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Slicing and dicing</a:t>
            </a:r>
            <a:endParaRPr b="0" lang="en-US" sz="4400" spc="-1" strike="noStrike">
              <a:latin typeface="Arial"/>
            </a:endParaRPr>
          </a:p>
        </p:txBody>
      </p:sp>
      <p:sp>
        <p:nvSpPr>
          <p:cNvPr id="835"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treemap</a:t>
            </a:r>
            <a:endParaRPr b="0" lang="en-US" sz="4400" spc="-1" strike="noStrike">
              <a:latin typeface="Arial"/>
            </a:endParaRPr>
          </a:p>
        </p:txBody>
      </p:sp>
      <p:sp>
        <p:nvSpPr>
          <p:cNvPr id="837"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https://campus.datacamp.com/courses/analyzing-data-in-tableau/preparing-for-analysis?ex=16</a:t>
            </a:r>
            <a:r>
              <a:rPr b="0" lang="en-US" sz="3200" spc="-1" strike="noStrike">
                <a:solidFill>
                  <a:srgbClr val="6eac1c"/>
                </a:solidFill>
                <a:latin typeface="Arial"/>
                <a:ea typeface="DejaVu Sans"/>
              </a:rPr>
              <a:t> </a:t>
            </a:r>
            <a:endParaRPr b="0" lang="en-US"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Nice exercise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Solve it ur way</a:t>
            </a:r>
            <a:endParaRPr b="0" lang="en-US" sz="4400" spc="-1" strike="noStrike">
              <a:latin typeface="Arial"/>
            </a:endParaRPr>
          </a:p>
        </p:txBody>
      </p:sp>
      <p:sp>
        <p:nvSpPr>
          <p:cNvPr id="839"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https://campus.datacamp.com/courses/analyzing-data-in-tableau/preparing-for-analysis?ex=18</a:t>
            </a:r>
            <a:r>
              <a:rPr b="0" lang="en-US" sz="3200" spc="-1" strike="noStrike">
                <a:solidFill>
                  <a:srgbClr val="6eac1c"/>
                </a:solidFill>
                <a:latin typeface="Arial"/>
                <a:ea typeface="DejaVu Sans"/>
              </a:rPr>
              <a:t> </a:t>
            </a:r>
            <a:endParaRPr b="0" lang="en-US"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caffeine, brewed coffee or tea?</a:t>
            </a:r>
            <a:endParaRPr b="0" lang="en-US" sz="4400" spc="-1" strike="noStrike">
              <a:latin typeface="Arial"/>
            </a:endParaRPr>
          </a:p>
        </p:txBody>
      </p:sp>
      <p:sp>
        <p:nvSpPr>
          <p:cNvPr id="678" name="CustomShape 2"/>
          <p:cNvSpPr/>
          <p:nvPr/>
        </p:nvSpPr>
        <p:spPr>
          <a:xfrm>
            <a:off x="609480" y="1604520"/>
            <a:ext cx="5352120" cy="3975120"/>
          </a:xfrm>
          <a:prstGeom prst="rect">
            <a:avLst/>
          </a:prstGeom>
          <a:noFill/>
          <a:ln>
            <a:noFill/>
          </a:ln>
        </p:spPr>
        <p:style>
          <a:lnRef idx="0"/>
          <a:fillRef idx="0"/>
          <a:effectRef idx="0"/>
          <a:fontRef idx="minor"/>
        </p:style>
      </p:sp>
      <p:sp>
        <p:nvSpPr>
          <p:cNvPr id="679" name="CustomShape 3"/>
          <p:cNvSpPr/>
          <p:nvPr/>
        </p:nvSpPr>
        <p:spPr>
          <a:xfrm>
            <a:off x="6231960" y="1604520"/>
            <a:ext cx="5352120" cy="3975120"/>
          </a:xfrm>
          <a:prstGeom prst="rect">
            <a:avLst/>
          </a:prstGeom>
          <a:noFill/>
          <a:ln>
            <a:noFill/>
          </a:ln>
        </p:spPr>
        <p:style>
          <a:lnRef idx="0"/>
          <a:fillRef idx="0"/>
          <a:effectRef idx="0"/>
          <a:fontRef idx="minor"/>
        </p:style>
      </p:sp>
      <p:pic>
        <p:nvPicPr>
          <p:cNvPr id="680" name="" descr=""/>
          <p:cNvPicPr/>
          <p:nvPr/>
        </p:nvPicPr>
        <p:blipFill>
          <a:blip r:embed="rId1"/>
          <a:stretch/>
        </p:blipFill>
        <p:spPr>
          <a:xfrm>
            <a:off x="914400" y="1787040"/>
            <a:ext cx="9147240" cy="497736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Datacamp course </a:t>
            </a:r>
            <a:endParaRPr b="0" lang="en-US" sz="4400" spc="-1" strike="noStrike">
              <a:latin typeface="Arial"/>
            </a:endParaRPr>
          </a:p>
        </p:txBody>
      </p:sp>
      <p:sp>
        <p:nvSpPr>
          <p:cNvPr id="841"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u="sng" baseline="-33000">
                <a:solidFill>
                  <a:srgbClr val="6eac1c"/>
                </a:solidFill>
                <a:uFillTx/>
                <a:latin typeface="Arial"/>
                <a:ea typeface="DejaVu Sans"/>
                <a:hlinkClick r:id="rId1"/>
              </a:rPr>
              <a:t>https://app.datacamp.com/learn/courses/case-study-analyzing-customer-churn-in-tableau</a:t>
            </a:r>
            <a:r>
              <a:rPr b="0" lang="en-US" sz="3200" spc="-1" strike="noStrike" baseline="-33000">
                <a:solidFill>
                  <a:srgbClr val="6eac1c"/>
                </a:solidFill>
                <a:latin typeface="Arial"/>
                <a:ea typeface="DejaVu Sans"/>
              </a:rPr>
              <a:t> </a:t>
            </a:r>
            <a:endParaRPr b="0" lang="en-US" sz="3200" spc="-1" strike="noStrike">
              <a:latin typeface="Arial"/>
            </a:endParaRPr>
          </a:p>
        </p:txBody>
      </p:sp>
      <p:pic>
        <p:nvPicPr>
          <p:cNvPr id="842" name="" descr=""/>
          <p:cNvPicPr/>
          <p:nvPr/>
        </p:nvPicPr>
        <p:blipFill>
          <a:blip r:embed="rId2"/>
          <a:stretch/>
        </p:blipFill>
        <p:spPr>
          <a:xfrm>
            <a:off x="2055960" y="2834640"/>
            <a:ext cx="8273880" cy="21207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CustomShape 1"/>
          <p:cNvSpPr/>
          <p:nvPr/>
        </p:nvSpPr>
        <p:spPr>
          <a:xfrm>
            <a:off x="609480" y="273600"/>
            <a:ext cx="10969560" cy="1141920"/>
          </a:xfrm>
          <a:prstGeom prst="rect">
            <a:avLst/>
          </a:prstGeom>
          <a:noFill/>
          <a:ln>
            <a:noFill/>
          </a:ln>
        </p:spPr>
        <p:style>
          <a:lnRef idx="0"/>
          <a:fillRef idx="0"/>
          <a:effectRef idx="0"/>
          <a:fontRef idx="minor"/>
        </p:style>
      </p:sp>
      <p:pic>
        <p:nvPicPr>
          <p:cNvPr id="844" name="" descr=""/>
          <p:cNvPicPr/>
          <p:nvPr/>
        </p:nvPicPr>
        <p:blipFill>
          <a:blip r:embed="rId1"/>
          <a:stretch/>
        </p:blipFill>
        <p:spPr>
          <a:xfrm>
            <a:off x="3200400" y="2149200"/>
            <a:ext cx="5988600" cy="3975480"/>
          </a:xfrm>
          <a:prstGeom prst="rect">
            <a:avLst/>
          </a:prstGeom>
          <a:ln>
            <a:noFill/>
          </a:ln>
        </p:spPr>
      </p:pic>
      <p:sp>
        <p:nvSpPr>
          <p:cNvPr id="845" name="CustomShape 2"/>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How to?</a:t>
            </a:r>
            <a:endParaRPr b="0" lang="en-US" sz="4400" spc="-1" strike="noStrike">
              <a:latin typeface="Arial"/>
            </a:endParaRPr>
          </a:p>
        </p:txBody>
      </p:sp>
      <p:sp>
        <p:nvSpPr>
          <p:cNvPr id="846" name="CustomShape 3"/>
          <p:cNvSpPr/>
          <p:nvPr/>
        </p:nvSpPr>
        <p:spPr>
          <a:xfrm>
            <a:off x="457200" y="6492240"/>
            <a:ext cx="85730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https://www.youtube.com/playlist?list=PL_t5OlLHbVGxFSiWXUsEQrDPvFd1Nhxiu</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KimberlyFessel</a:t>
            </a:r>
            <a:endParaRPr b="0" lang="en-US" sz="4400" spc="-1" strike="noStrike">
              <a:latin typeface="Arial"/>
            </a:endParaRPr>
          </a:p>
        </p:txBody>
      </p:sp>
      <p:sp>
        <p:nvSpPr>
          <p:cNvPr id="848" name="CustomShape 2"/>
          <p:cNvSpPr/>
          <p:nvPr/>
        </p:nvSpPr>
        <p:spPr>
          <a:xfrm>
            <a:off x="609480" y="1604520"/>
            <a:ext cx="10970640" cy="39754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https://www.youtube.com/watch?v=uZlMNUPA26E</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Tailored training</a:t>
            </a:r>
            <a:endParaRPr b="0" lang="en-US" sz="4400" spc="-1" strike="noStrike">
              <a:latin typeface="Arial"/>
            </a:endParaRPr>
          </a:p>
        </p:txBody>
      </p:sp>
      <p:sp>
        <p:nvSpPr>
          <p:cNvPr id="850" name="CustomShape 2"/>
          <p:cNvSpPr/>
          <p:nvPr/>
        </p:nvSpPr>
        <p:spPr>
          <a:xfrm>
            <a:off x="609480" y="1604520"/>
            <a:ext cx="10970640" cy="39754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https://www.tableau.com/learn/learning-quiz</a:t>
            </a:r>
            <a:r>
              <a:rPr b="0" lang="en-US" sz="3200" spc="-1" strike="noStrike">
                <a:solidFill>
                  <a:srgbClr val="6eac1c"/>
                </a:solidFill>
                <a:latin typeface="Arial"/>
                <a:ea typeface="DejaVu Sans"/>
              </a:rPr>
              <a:t> </a:t>
            </a:r>
            <a:endParaRPr b="0" lang="en-US" sz="3200" spc="-1" strike="noStrike">
              <a:latin typeface="Arial"/>
            </a:endParaRPr>
          </a:p>
        </p:txBody>
      </p:sp>
      <p:pic>
        <p:nvPicPr>
          <p:cNvPr id="851" name="" descr=""/>
          <p:cNvPicPr/>
          <p:nvPr/>
        </p:nvPicPr>
        <p:blipFill>
          <a:blip r:embed="rId2"/>
          <a:stretch/>
        </p:blipFill>
        <p:spPr>
          <a:xfrm>
            <a:off x="270720" y="3017880"/>
            <a:ext cx="11523240" cy="31982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CustomShape 1"/>
          <p:cNvSpPr/>
          <p:nvPr/>
        </p:nvSpPr>
        <p:spPr>
          <a:xfrm>
            <a:off x="609480" y="273600"/>
            <a:ext cx="10969560" cy="1141920"/>
          </a:xfrm>
          <a:prstGeom prst="rect">
            <a:avLst/>
          </a:prstGeom>
          <a:noFill/>
          <a:ln>
            <a:noFill/>
          </a:ln>
        </p:spPr>
        <p:style>
          <a:lnRef idx="0"/>
          <a:fillRef idx="0"/>
          <a:effectRef idx="0"/>
          <a:fontRef idx="minor"/>
        </p:style>
      </p:sp>
      <p:sp>
        <p:nvSpPr>
          <p:cNvPr id="682" name="CustomShape 2"/>
          <p:cNvSpPr/>
          <p:nvPr/>
        </p:nvSpPr>
        <p:spPr>
          <a:xfrm>
            <a:off x="609480" y="1604520"/>
            <a:ext cx="5352120" cy="3975120"/>
          </a:xfrm>
          <a:prstGeom prst="rect">
            <a:avLst/>
          </a:prstGeom>
          <a:noFill/>
          <a:ln>
            <a:noFill/>
          </a:ln>
        </p:spPr>
        <p:style>
          <a:lnRef idx="0"/>
          <a:fillRef idx="0"/>
          <a:effectRef idx="0"/>
          <a:fontRef idx="minor"/>
        </p:style>
      </p:sp>
      <p:sp>
        <p:nvSpPr>
          <p:cNvPr id="683" name="CustomShape 3"/>
          <p:cNvSpPr/>
          <p:nvPr/>
        </p:nvSpPr>
        <p:spPr>
          <a:xfrm>
            <a:off x="6231960" y="1604520"/>
            <a:ext cx="5352120" cy="3975120"/>
          </a:xfrm>
          <a:prstGeom prst="rect">
            <a:avLst/>
          </a:prstGeom>
          <a:noFill/>
          <a:ln>
            <a:noFill/>
          </a:ln>
        </p:spPr>
        <p:style>
          <a:lnRef idx="0"/>
          <a:fillRef idx="0"/>
          <a:effectRef idx="0"/>
          <a:fontRef idx="minor"/>
        </p:style>
      </p:sp>
      <p:pic>
        <p:nvPicPr>
          <p:cNvPr id="684" name="" descr=""/>
          <p:cNvPicPr/>
          <p:nvPr/>
        </p:nvPicPr>
        <p:blipFill>
          <a:blip r:embed="rId1"/>
          <a:stretch/>
        </p:blipFill>
        <p:spPr>
          <a:xfrm>
            <a:off x="1890000" y="1924560"/>
            <a:ext cx="8532000" cy="44740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609480" y="273600"/>
            <a:ext cx="10969560" cy="1141920"/>
          </a:xfrm>
          <a:prstGeom prst="rect">
            <a:avLst/>
          </a:prstGeom>
          <a:noFill/>
          <a:ln>
            <a:noFill/>
          </a:ln>
        </p:spPr>
        <p:style>
          <a:lnRef idx="0"/>
          <a:fillRef idx="0"/>
          <a:effectRef idx="0"/>
          <a:fontRef idx="minor"/>
        </p:style>
      </p:sp>
      <p:sp>
        <p:nvSpPr>
          <p:cNvPr id="686" name="CustomShape 2"/>
          <p:cNvSpPr/>
          <p:nvPr/>
        </p:nvSpPr>
        <p:spPr>
          <a:xfrm>
            <a:off x="609480" y="1604520"/>
            <a:ext cx="5352120" cy="3975120"/>
          </a:xfrm>
          <a:prstGeom prst="rect">
            <a:avLst/>
          </a:prstGeom>
          <a:noFill/>
          <a:ln>
            <a:noFill/>
          </a:ln>
        </p:spPr>
        <p:style>
          <a:lnRef idx="0"/>
          <a:fillRef idx="0"/>
          <a:effectRef idx="0"/>
          <a:fontRef idx="minor"/>
        </p:style>
      </p:sp>
      <p:sp>
        <p:nvSpPr>
          <p:cNvPr id="687" name="CustomShape 3"/>
          <p:cNvSpPr/>
          <p:nvPr/>
        </p:nvSpPr>
        <p:spPr>
          <a:xfrm>
            <a:off x="6231960" y="1604520"/>
            <a:ext cx="5352120" cy="3975120"/>
          </a:xfrm>
          <a:prstGeom prst="rect">
            <a:avLst/>
          </a:prstGeom>
          <a:noFill/>
          <a:ln>
            <a:noFill/>
          </a:ln>
        </p:spPr>
        <p:style>
          <a:lnRef idx="0"/>
          <a:fillRef idx="0"/>
          <a:effectRef idx="0"/>
          <a:fontRef idx="minor"/>
        </p:style>
      </p:sp>
      <p:pic>
        <p:nvPicPr>
          <p:cNvPr id="688" name="" descr=""/>
          <p:cNvPicPr/>
          <p:nvPr/>
        </p:nvPicPr>
        <p:blipFill>
          <a:blip r:embed="rId1"/>
          <a:stretch/>
        </p:blipFill>
        <p:spPr>
          <a:xfrm>
            <a:off x="3840480" y="1956600"/>
            <a:ext cx="6710760" cy="43797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9" name="" descr=""/>
          <p:cNvPicPr/>
          <p:nvPr/>
        </p:nvPicPr>
        <p:blipFill>
          <a:blip r:embed="rId1"/>
          <a:stretch/>
        </p:blipFill>
        <p:spPr>
          <a:xfrm>
            <a:off x="609120" y="1749960"/>
            <a:ext cx="5352120" cy="3683880"/>
          </a:xfrm>
          <a:prstGeom prst="rect">
            <a:avLst/>
          </a:prstGeom>
          <a:ln>
            <a:noFill/>
          </a:ln>
        </p:spPr>
      </p:pic>
      <p:sp>
        <p:nvSpPr>
          <p:cNvPr id="690" name="CustomShape 1"/>
          <p:cNvSpPr/>
          <p:nvPr/>
        </p:nvSpPr>
        <p:spPr>
          <a:xfrm>
            <a:off x="609480" y="273600"/>
            <a:ext cx="10969560" cy="1141920"/>
          </a:xfrm>
          <a:prstGeom prst="rect">
            <a:avLst/>
          </a:prstGeom>
          <a:noFill/>
          <a:ln>
            <a:noFill/>
          </a:ln>
        </p:spPr>
        <p:style>
          <a:lnRef idx="0"/>
          <a:fillRef idx="0"/>
          <a:effectRef idx="0"/>
          <a:fontRef idx="minor"/>
        </p:style>
      </p:sp>
      <p:sp>
        <p:nvSpPr>
          <p:cNvPr id="691" name="CustomShape 2"/>
          <p:cNvSpPr/>
          <p:nvPr/>
        </p:nvSpPr>
        <p:spPr>
          <a:xfrm>
            <a:off x="6231960" y="1604520"/>
            <a:ext cx="5352120" cy="189468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692" name="CustomShape 3"/>
          <p:cNvSpPr/>
          <p:nvPr/>
        </p:nvSpPr>
        <p:spPr>
          <a:xfrm>
            <a:off x="6231960" y="3682080"/>
            <a:ext cx="5352120" cy="1894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3" name="" descr=""/>
          <p:cNvPicPr/>
          <p:nvPr/>
        </p:nvPicPr>
        <p:blipFill>
          <a:blip r:embed="rId1"/>
          <a:stretch/>
        </p:blipFill>
        <p:spPr>
          <a:xfrm>
            <a:off x="609120" y="1749960"/>
            <a:ext cx="5352120" cy="3683880"/>
          </a:xfrm>
          <a:prstGeom prst="rect">
            <a:avLst/>
          </a:prstGeom>
          <a:ln>
            <a:noFill/>
          </a:ln>
        </p:spPr>
      </p:pic>
      <p:sp>
        <p:nvSpPr>
          <p:cNvPr id="694" name="CustomShape 1"/>
          <p:cNvSpPr/>
          <p:nvPr/>
        </p:nvSpPr>
        <p:spPr>
          <a:xfrm>
            <a:off x="609480" y="273600"/>
            <a:ext cx="10969560" cy="1141920"/>
          </a:xfrm>
          <a:prstGeom prst="rect">
            <a:avLst/>
          </a:prstGeom>
          <a:noFill/>
          <a:ln>
            <a:noFill/>
          </a:ln>
        </p:spPr>
        <p:style>
          <a:lnRef idx="0"/>
          <a:fillRef idx="0"/>
          <a:effectRef idx="0"/>
          <a:fontRef idx="minor"/>
        </p:style>
      </p:sp>
      <p:sp>
        <p:nvSpPr>
          <p:cNvPr id="695" name="CustomShape 2"/>
          <p:cNvSpPr/>
          <p:nvPr/>
        </p:nvSpPr>
        <p:spPr>
          <a:xfrm>
            <a:off x="6231960" y="1604520"/>
            <a:ext cx="5352120" cy="189468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696" name="CustomShape 3"/>
          <p:cNvSpPr/>
          <p:nvPr/>
        </p:nvSpPr>
        <p:spPr>
          <a:xfrm>
            <a:off x="6231960" y="3682080"/>
            <a:ext cx="5352120" cy="1894680"/>
          </a:xfrm>
          <a:prstGeom prst="rect">
            <a:avLst/>
          </a:prstGeom>
          <a:noFill/>
          <a:ln>
            <a:noFill/>
          </a:ln>
        </p:spPr>
        <p:style>
          <a:lnRef idx="0"/>
          <a:fillRef idx="0"/>
          <a:effectRef idx="0"/>
          <a:fontRef idx="minor"/>
        </p:style>
        <p:txBody>
          <a:bodyPr lIns="0" rIns="0" tIns="0" bIns="0">
            <a:normAutofit fontScale="17000"/>
          </a:bodyPr>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Everything is relative. You can’t say a town is more dangerous than another because the first one had two robberies and the other only had one. What if the first town has 1,000 times the population that of the first? It is often more useful to think in terms of percentages and rates rather than absolutes and totals.</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22397</TotalTime>
  <Application>LibreOffice/6.4.7.2$Linux_X86_64 LibreOffice_project/40$Build-2</Application>
  <Words>2040</Words>
  <Paragraphs>591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2021-02-25T12:42:18Z</dcterms:created>
  <dc:creator>santarabantoosoo</dc:creator>
  <dc:description/>
  <dc:language>en-US</dc:language>
  <cp:lastModifiedBy/>
  <dcterms:modified xsi:type="dcterms:W3CDTF">2022-02-10T06:52:16Z</dcterms:modified>
  <cp:revision>768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139</vt:i4>
  </property>
</Properties>
</file>